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0693400" cy="7561263"/>
  <p:notesSz cx="6797675" cy="9872663"/>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8937"/>
    <a:srgbClr val="424D1F"/>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2" d="100"/>
          <a:sy n="92" d="100"/>
        </p:scale>
        <p:origin x="66" y="204"/>
      </p:cViewPr>
      <p:guideLst>
        <p:guide orient="horz" pos="2382"/>
        <p:guide pos="336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viewProps" Target="viewProps.xml" /><Relationship Id="rId5" Type="http://schemas.openxmlformats.org/officeDocument/2006/relationships/presProps" Target="presProps.xml" /><Relationship Id="rId4"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5659" cy="493633"/>
          </a:xfrm>
          <a:prstGeom prst="rect">
            <a:avLst/>
          </a:prstGeom>
        </p:spPr>
        <p:txBody>
          <a:bodyPr vert="horz" lIns="91126" tIns="45562" rIns="91126" bIns="45562" rtlCol="0"/>
          <a:lstStyle>
            <a:lvl1pPr algn="l">
              <a:defRPr sz="1200"/>
            </a:lvl1pPr>
          </a:lstStyle>
          <a:p>
            <a:endParaRPr lang="en-GB"/>
          </a:p>
        </p:txBody>
      </p:sp>
      <p:sp>
        <p:nvSpPr>
          <p:cNvPr id="3" name="Date Placeholder 2"/>
          <p:cNvSpPr>
            <a:spLocks noGrp="1"/>
          </p:cNvSpPr>
          <p:nvPr>
            <p:ph type="dt" idx="1"/>
          </p:nvPr>
        </p:nvSpPr>
        <p:spPr>
          <a:xfrm>
            <a:off x="3850443" y="2"/>
            <a:ext cx="2945659" cy="493633"/>
          </a:xfrm>
          <a:prstGeom prst="rect">
            <a:avLst/>
          </a:prstGeom>
        </p:spPr>
        <p:txBody>
          <a:bodyPr vert="horz" lIns="91126" tIns="45562" rIns="91126" bIns="45562" rtlCol="0"/>
          <a:lstStyle>
            <a:lvl1pPr algn="r">
              <a:defRPr sz="1200"/>
            </a:lvl1pPr>
          </a:lstStyle>
          <a:p>
            <a:fld id="{A0423E26-BF90-4A56-A7C0-652ED6DD1CCC}" type="datetimeFigureOut">
              <a:rPr lang="en-GB" smtClean="0"/>
              <a:t>01/01/2023</a:t>
            </a:fld>
            <a:endParaRPr lang="en-GB"/>
          </a:p>
        </p:txBody>
      </p:sp>
      <p:sp>
        <p:nvSpPr>
          <p:cNvPr id="4" name="Slide Image Placeholder 3"/>
          <p:cNvSpPr>
            <a:spLocks noGrp="1" noRot="1" noChangeAspect="1"/>
          </p:cNvSpPr>
          <p:nvPr>
            <p:ph type="sldImg" idx="2"/>
          </p:nvPr>
        </p:nvSpPr>
        <p:spPr>
          <a:xfrm>
            <a:off x="782638" y="741363"/>
            <a:ext cx="5232400" cy="3700462"/>
          </a:xfrm>
          <a:prstGeom prst="rect">
            <a:avLst/>
          </a:prstGeom>
          <a:noFill/>
          <a:ln w="12700">
            <a:solidFill>
              <a:prstClr val="black"/>
            </a:solidFill>
          </a:ln>
        </p:spPr>
        <p:txBody>
          <a:bodyPr vert="horz" lIns="91126" tIns="45562" rIns="91126" bIns="45562" rtlCol="0" anchor="ctr"/>
          <a:lstStyle/>
          <a:p>
            <a:endParaRPr lang="en-GB"/>
          </a:p>
        </p:txBody>
      </p:sp>
      <p:sp>
        <p:nvSpPr>
          <p:cNvPr id="5" name="Notes Placeholder 4"/>
          <p:cNvSpPr>
            <a:spLocks noGrp="1"/>
          </p:cNvSpPr>
          <p:nvPr>
            <p:ph type="body" sz="quarter" idx="3"/>
          </p:nvPr>
        </p:nvSpPr>
        <p:spPr>
          <a:xfrm>
            <a:off x="679769" y="4689516"/>
            <a:ext cx="5438140" cy="4442698"/>
          </a:xfrm>
          <a:prstGeom prst="rect">
            <a:avLst/>
          </a:prstGeom>
        </p:spPr>
        <p:txBody>
          <a:bodyPr vert="horz" lIns="91126" tIns="45562" rIns="91126" bIns="455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7318"/>
            <a:ext cx="2945659" cy="493633"/>
          </a:xfrm>
          <a:prstGeom prst="rect">
            <a:avLst/>
          </a:prstGeom>
        </p:spPr>
        <p:txBody>
          <a:bodyPr vert="horz" lIns="91126" tIns="45562" rIns="91126" bIns="45562"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7318"/>
            <a:ext cx="2945659" cy="493633"/>
          </a:xfrm>
          <a:prstGeom prst="rect">
            <a:avLst/>
          </a:prstGeom>
        </p:spPr>
        <p:txBody>
          <a:bodyPr vert="horz" lIns="91126" tIns="45562" rIns="91126" bIns="45562" rtlCol="0" anchor="b"/>
          <a:lstStyle>
            <a:lvl1pPr algn="r">
              <a:defRPr sz="1200"/>
            </a:lvl1pPr>
          </a:lstStyle>
          <a:p>
            <a:fld id="{49640EF0-E5CE-4803-9909-0888B93A4FBB}" type="slidenum">
              <a:rPr lang="en-GB" smtClean="0"/>
              <a:t>‹#›</a:t>
            </a:fld>
            <a:endParaRPr lang="en-GB"/>
          </a:p>
        </p:txBody>
      </p:sp>
    </p:spTree>
    <p:extLst>
      <p:ext uri="{BB962C8B-B14F-4D97-AF65-F5344CB8AC3E}">
        <p14:creationId xmlns:p14="http://schemas.microsoft.com/office/powerpoint/2010/main" val="2977369401"/>
      </p:ext>
    </p:extLst>
  </p:cSld>
  <p:clrMap bg1="lt1" tx1="dk1" bg2="lt2" tx2="dk2" accent1="accent1" accent2="accent2" accent3="accent3" accent4="accent4" accent5="accent5" accent6="accent6" hlink="hlink" folHlink="folHlink"/>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2638" y="741363"/>
            <a:ext cx="5232400" cy="370046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640EF0-E5CE-4803-9909-0888B93A4FBB}" type="slidenum">
              <a:rPr lang="en-GB" smtClean="0"/>
              <a:t>1</a:t>
            </a:fld>
            <a:endParaRPr lang="en-GB"/>
          </a:p>
        </p:txBody>
      </p:sp>
    </p:spTree>
    <p:extLst>
      <p:ext uri="{BB962C8B-B14F-4D97-AF65-F5344CB8AC3E}">
        <p14:creationId xmlns:p14="http://schemas.microsoft.com/office/powerpoint/2010/main" val="3959492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2638" y="741363"/>
            <a:ext cx="5232400" cy="370046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640EF0-E5CE-4803-9909-0888B93A4FBB}" type="slidenum">
              <a:rPr lang="en-GB" smtClean="0"/>
              <a:t>2</a:t>
            </a:fld>
            <a:endParaRPr lang="en-GB"/>
          </a:p>
        </p:txBody>
      </p:sp>
    </p:spTree>
    <p:extLst>
      <p:ext uri="{BB962C8B-B14F-4D97-AF65-F5344CB8AC3E}">
        <p14:creationId xmlns:p14="http://schemas.microsoft.com/office/powerpoint/2010/main" val="3959492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6" y="2348894"/>
            <a:ext cx="9089391" cy="1620771"/>
          </a:xfrm>
        </p:spPr>
        <p:txBody>
          <a:bodyPr/>
          <a:lstStyle/>
          <a:p>
            <a:r>
              <a:rPr lang="en-US"/>
              <a:t>Click to edit Master title style</a:t>
            </a:r>
            <a:endParaRPr lang="en-GB"/>
          </a:p>
        </p:txBody>
      </p:sp>
      <p:sp>
        <p:nvSpPr>
          <p:cNvPr id="3" name="Subtitle 2"/>
          <p:cNvSpPr>
            <a:spLocks noGrp="1"/>
          </p:cNvSpPr>
          <p:nvPr>
            <p:ph type="subTitle" idx="1"/>
          </p:nvPr>
        </p:nvSpPr>
        <p:spPr>
          <a:xfrm>
            <a:off x="1604011"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440722D-FDF5-423C-9E4A-AC47D20283E1}" type="datetimeFigureOut">
              <a:rPr lang="en-GB" smtClean="0"/>
              <a:t>01/01/2023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E91DC9-8307-4C49-9CC4-65D52E2E5CF2}" type="slidenum">
              <a:rPr lang="en-GB" smtClean="0"/>
              <a:t>‹#›</a:t>
            </a:fld>
            <a:endParaRPr lang="en-GB"/>
          </a:p>
        </p:txBody>
      </p:sp>
    </p:spTree>
    <p:extLst>
      <p:ext uri="{BB962C8B-B14F-4D97-AF65-F5344CB8AC3E}">
        <p14:creationId xmlns:p14="http://schemas.microsoft.com/office/powerpoint/2010/main" val="2719955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440722D-FDF5-423C-9E4A-AC47D20283E1}" type="datetimeFigureOut">
              <a:rPr lang="en-GB" smtClean="0"/>
              <a:t>01/01/2023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E91DC9-8307-4C49-9CC4-65D52E2E5CF2}" type="slidenum">
              <a:rPr lang="en-GB" smtClean="0"/>
              <a:t>‹#›</a:t>
            </a:fld>
            <a:endParaRPr lang="en-GB"/>
          </a:p>
        </p:txBody>
      </p:sp>
    </p:spTree>
    <p:extLst>
      <p:ext uri="{BB962C8B-B14F-4D97-AF65-F5344CB8AC3E}">
        <p14:creationId xmlns:p14="http://schemas.microsoft.com/office/powerpoint/2010/main" val="31215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52715" y="302803"/>
            <a:ext cx="2406015" cy="645157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4672" y="302803"/>
            <a:ext cx="7039820" cy="645157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440722D-FDF5-423C-9E4A-AC47D20283E1}" type="datetimeFigureOut">
              <a:rPr lang="en-GB" smtClean="0"/>
              <a:t>01/01/2023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E91DC9-8307-4C49-9CC4-65D52E2E5CF2}" type="slidenum">
              <a:rPr lang="en-GB" smtClean="0"/>
              <a:t>‹#›</a:t>
            </a:fld>
            <a:endParaRPr lang="en-GB"/>
          </a:p>
        </p:txBody>
      </p:sp>
    </p:spTree>
    <p:extLst>
      <p:ext uri="{BB962C8B-B14F-4D97-AF65-F5344CB8AC3E}">
        <p14:creationId xmlns:p14="http://schemas.microsoft.com/office/powerpoint/2010/main" val="188371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440722D-FDF5-423C-9E4A-AC47D20283E1}" type="datetimeFigureOut">
              <a:rPr lang="en-GB" smtClean="0"/>
              <a:t>01/01/2023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E91DC9-8307-4C49-9CC4-65D52E2E5CF2}" type="slidenum">
              <a:rPr lang="en-GB" smtClean="0"/>
              <a:t>‹#›</a:t>
            </a:fld>
            <a:endParaRPr lang="en-GB"/>
          </a:p>
        </p:txBody>
      </p:sp>
    </p:spTree>
    <p:extLst>
      <p:ext uri="{BB962C8B-B14F-4D97-AF65-F5344CB8AC3E}">
        <p14:creationId xmlns:p14="http://schemas.microsoft.com/office/powerpoint/2010/main" val="2569171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704" y="4858812"/>
            <a:ext cx="9089391" cy="1501751"/>
          </a:xfrm>
        </p:spPr>
        <p:txBody>
          <a:bodyPr anchor="t"/>
          <a:lstStyle>
            <a:lvl1pPr algn="l">
              <a:defRPr sz="4600" b="1" cap="all"/>
            </a:lvl1pPr>
          </a:lstStyle>
          <a:p>
            <a:r>
              <a:rPr lang="en-US"/>
              <a:t>Click to edit Master title style</a:t>
            </a:r>
            <a:endParaRPr lang="en-GB"/>
          </a:p>
        </p:txBody>
      </p:sp>
      <p:sp>
        <p:nvSpPr>
          <p:cNvPr id="3" name="Text Placeholder 2"/>
          <p:cNvSpPr>
            <a:spLocks noGrp="1"/>
          </p:cNvSpPr>
          <p:nvPr>
            <p:ph type="body" idx="1"/>
          </p:nvPr>
        </p:nvSpPr>
        <p:spPr>
          <a:xfrm>
            <a:off x="844704" y="3204786"/>
            <a:ext cx="9089391" cy="1654026"/>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0722D-FDF5-423C-9E4A-AC47D20283E1}" type="datetimeFigureOut">
              <a:rPr lang="en-GB" smtClean="0"/>
              <a:t>01/01/2023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E91DC9-8307-4C49-9CC4-65D52E2E5CF2}" type="slidenum">
              <a:rPr lang="en-GB" smtClean="0"/>
              <a:t>‹#›</a:t>
            </a:fld>
            <a:endParaRPr lang="en-GB"/>
          </a:p>
        </p:txBody>
      </p:sp>
    </p:spTree>
    <p:extLst>
      <p:ext uri="{BB962C8B-B14F-4D97-AF65-F5344CB8AC3E}">
        <p14:creationId xmlns:p14="http://schemas.microsoft.com/office/powerpoint/2010/main" val="1046445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4670"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35812"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440722D-FDF5-423C-9E4A-AC47D20283E1}" type="datetimeFigureOut">
              <a:rPr lang="en-GB" smtClean="0"/>
              <a:t>01/01/2023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E91DC9-8307-4C49-9CC4-65D52E2E5CF2}" type="slidenum">
              <a:rPr lang="en-GB" smtClean="0"/>
              <a:t>‹#›</a:t>
            </a:fld>
            <a:endParaRPr lang="en-GB"/>
          </a:p>
        </p:txBody>
      </p:sp>
    </p:spTree>
    <p:extLst>
      <p:ext uri="{BB962C8B-B14F-4D97-AF65-F5344CB8AC3E}">
        <p14:creationId xmlns:p14="http://schemas.microsoft.com/office/powerpoint/2010/main" val="3473464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n-US"/>
              <a:t>Click to edit Master text styles</a:t>
            </a:r>
          </a:p>
        </p:txBody>
      </p:sp>
      <p:sp>
        <p:nvSpPr>
          <p:cNvPr id="4" name="Content Placeholder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432101"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n-US"/>
              <a:t>Click to edit Master text styles</a:t>
            </a:r>
          </a:p>
        </p:txBody>
      </p:sp>
      <p:sp>
        <p:nvSpPr>
          <p:cNvPr id="6" name="Content Placeholder 5"/>
          <p:cNvSpPr>
            <a:spLocks noGrp="1"/>
          </p:cNvSpPr>
          <p:nvPr>
            <p:ph sz="quarter" idx="4"/>
          </p:nvPr>
        </p:nvSpPr>
        <p:spPr>
          <a:xfrm>
            <a:off x="5432101"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440722D-FDF5-423C-9E4A-AC47D20283E1}" type="datetimeFigureOut">
              <a:rPr lang="en-GB" smtClean="0"/>
              <a:t>01/01/2023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E91DC9-8307-4C49-9CC4-65D52E2E5CF2}" type="slidenum">
              <a:rPr lang="en-GB" smtClean="0"/>
              <a:t>‹#›</a:t>
            </a:fld>
            <a:endParaRPr lang="en-GB"/>
          </a:p>
        </p:txBody>
      </p:sp>
    </p:spTree>
    <p:extLst>
      <p:ext uri="{BB962C8B-B14F-4D97-AF65-F5344CB8AC3E}">
        <p14:creationId xmlns:p14="http://schemas.microsoft.com/office/powerpoint/2010/main" val="2518415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440722D-FDF5-423C-9E4A-AC47D20283E1}" type="datetimeFigureOut">
              <a:rPr lang="en-GB" smtClean="0"/>
              <a:t>01/01/2023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E91DC9-8307-4C49-9CC4-65D52E2E5CF2}" type="slidenum">
              <a:rPr lang="en-GB" smtClean="0"/>
              <a:t>‹#›</a:t>
            </a:fld>
            <a:endParaRPr lang="en-GB"/>
          </a:p>
        </p:txBody>
      </p:sp>
    </p:spTree>
    <p:extLst>
      <p:ext uri="{BB962C8B-B14F-4D97-AF65-F5344CB8AC3E}">
        <p14:creationId xmlns:p14="http://schemas.microsoft.com/office/powerpoint/2010/main" val="141412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0722D-FDF5-423C-9E4A-AC47D20283E1}" type="datetimeFigureOut">
              <a:rPr lang="en-GB" smtClean="0"/>
              <a:t>01/01/2023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E91DC9-8307-4C49-9CC4-65D52E2E5CF2}" type="slidenum">
              <a:rPr lang="en-GB" smtClean="0"/>
              <a:t>‹#›</a:t>
            </a:fld>
            <a:endParaRPr lang="en-GB"/>
          </a:p>
        </p:txBody>
      </p:sp>
    </p:spTree>
    <p:extLst>
      <p:ext uri="{BB962C8B-B14F-4D97-AF65-F5344CB8AC3E}">
        <p14:creationId xmlns:p14="http://schemas.microsoft.com/office/powerpoint/2010/main" val="2624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672" y="301050"/>
            <a:ext cx="3518054" cy="1281214"/>
          </a:xfrm>
        </p:spPr>
        <p:txBody>
          <a:bodyPr anchor="b"/>
          <a:lstStyle>
            <a:lvl1pPr algn="l">
              <a:defRPr sz="2300" b="1"/>
            </a:lvl1pPr>
          </a:lstStyle>
          <a:p>
            <a:r>
              <a:rPr lang="en-US"/>
              <a:t>Click to edit Master title style</a:t>
            </a:r>
            <a:endParaRPr lang="en-GB"/>
          </a:p>
        </p:txBody>
      </p:sp>
      <p:sp>
        <p:nvSpPr>
          <p:cNvPr id="3" name="Content Placeholder 2"/>
          <p:cNvSpPr>
            <a:spLocks noGrp="1"/>
          </p:cNvSpPr>
          <p:nvPr>
            <p:ph idx="1"/>
          </p:nvPr>
        </p:nvSpPr>
        <p:spPr>
          <a:xfrm>
            <a:off x="4180822" y="301052"/>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34672" y="1582266"/>
            <a:ext cx="3518054"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40722D-FDF5-423C-9E4A-AC47D20283E1}" type="datetimeFigureOut">
              <a:rPr lang="en-GB" smtClean="0"/>
              <a:t>01/01/2023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E91DC9-8307-4C49-9CC4-65D52E2E5CF2}" type="slidenum">
              <a:rPr lang="en-GB" smtClean="0"/>
              <a:t>‹#›</a:t>
            </a:fld>
            <a:endParaRPr lang="en-GB"/>
          </a:p>
        </p:txBody>
      </p:sp>
    </p:spTree>
    <p:extLst>
      <p:ext uri="{BB962C8B-B14F-4D97-AF65-F5344CB8AC3E}">
        <p14:creationId xmlns:p14="http://schemas.microsoft.com/office/powerpoint/2010/main" val="355100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981" y="5292884"/>
            <a:ext cx="6416040" cy="624855"/>
          </a:xfrm>
        </p:spPr>
        <p:txBody>
          <a:bodyPr anchor="b"/>
          <a:lstStyle>
            <a:lvl1pPr algn="l">
              <a:defRPr sz="2300" b="1"/>
            </a:lvl1pPr>
          </a:lstStyle>
          <a:p>
            <a:r>
              <a:rPr lang="en-US"/>
              <a:t>Click to edit Master title style</a:t>
            </a:r>
            <a:endParaRPr lang="en-GB"/>
          </a:p>
        </p:txBody>
      </p:sp>
      <p:sp>
        <p:nvSpPr>
          <p:cNvPr id="3" name="Picture Placeholder 2"/>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lang="en-GB"/>
          </a:p>
        </p:txBody>
      </p:sp>
      <p:sp>
        <p:nvSpPr>
          <p:cNvPr id="4" name="Text Placeholder 3"/>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40722D-FDF5-423C-9E4A-AC47D20283E1}" type="datetimeFigureOut">
              <a:rPr lang="en-GB" smtClean="0"/>
              <a:t>01/01/2023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E91DC9-8307-4C49-9CC4-65D52E2E5CF2}" type="slidenum">
              <a:rPr lang="en-GB" smtClean="0"/>
              <a:t>‹#›</a:t>
            </a:fld>
            <a:endParaRPr lang="en-GB"/>
          </a:p>
        </p:txBody>
      </p:sp>
    </p:spTree>
    <p:extLst>
      <p:ext uri="{BB962C8B-B14F-4D97-AF65-F5344CB8AC3E}">
        <p14:creationId xmlns:p14="http://schemas.microsoft.com/office/powerpoint/2010/main" val="3246648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71" y="302801"/>
            <a:ext cx="9624060" cy="1260211"/>
          </a:xfrm>
          <a:prstGeom prst="rect">
            <a:avLst/>
          </a:prstGeom>
        </p:spPr>
        <p:txBody>
          <a:bodyPr vert="horz" lIns="104306" tIns="52153" rIns="104306" bIns="52153"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534671" y="1764295"/>
            <a:ext cx="9624060" cy="4990084"/>
          </a:xfrm>
          <a:prstGeom prst="rect">
            <a:avLst/>
          </a:prstGeom>
        </p:spPr>
        <p:txBody>
          <a:bodyPr vert="horz" lIns="104306" tIns="52153" rIns="104306" bIns="5215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534671" y="7008172"/>
            <a:ext cx="2495127" cy="402567"/>
          </a:xfrm>
          <a:prstGeom prst="rect">
            <a:avLst/>
          </a:prstGeom>
        </p:spPr>
        <p:txBody>
          <a:bodyPr vert="horz" lIns="104306" tIns="52153" rIns="104306" bIns="52153" rtlCol="0" anchor="ctr"/>
          <a:lstStyle>
            <a:lvl1pPr algn="l">
              <a:defRPr sz="1400">
                <a:solidFill>
                  <a:schemeClr val="tx1">
                    <a:tint val="75000"/>
                  </a:schemeClr>
                </a:solidFill>
              </a:defRPr>
            </a:lvl1pPr>
          </a:lstStyle>
          <a:p>
            <a:fld id="{C440722D-FDF5-423C-9E4A-AC47D20283E1}" type="datetimeFigureOut">
              <a:rPr lang="en-GB" smtClean="0"/>
              <a:t>01/01/2023</a:t>
            </a:fld>
            <a:endParaRPr lang="en-GB"/>
          </a:p>
        </p:txBody>
      </p:sp>
      <p:sp>
        <p:nvSpPr>
          <p:cNvPr id="5" name="Footer Placeholder 4"/>
          <p:cNvSpPr>
            <a:spLocks noGrp="1"/>
          </p:cNvSpPr>
          <p:nvPr>
            <p:ph type="ftr" sz="quarter" idx="3"/>
          </p:nvPr>
        </p:nvSpPr>
        <p:spPr>
          <a:xfrm>
            <a:off x="3653580" y="7008172"/>
            <a:ext cx="3386243" cy="402567"/>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663604" y="7008172"/>
            <a:ext cx="2495127" cy="402567"/>
          </a:xfrm>
          <a:prstGeom prst="rect">
            <a:avLst/>
          </a:prstGeom>
        </p:spPr>
        <p:txBody>
          <a:bodyPr vert="horz" lIns="104306" tIns="52153" rIns="104306" bIns="52153" rtlCol="0" anchor="ctr"/>
          <a:lstStyle>
            <a:lvl1pPr algn="r">
              <a:defRPr sz="1400">
                <a:solidFill>
                  <a:schemeClr val="tx1">
                    <a:tint val="75000"/>
                  </a:schemeClr>
                </a:solidFill>
              </a:defRPr>
            </a:lvl1pPr>
          </a:lstStyle>
          <a:p>
            <a:fld id="{66E91DC9-8307-4C49-9CC4-65D52E2E5CF2}" type="slidenum">
              <a:rPr lang="en-GB" smtClean="0"/>
              <a:t>‹#›</a:t>
            </a:fld>
            <a:endParaRPr lang="en-GB"/>
          </a:p>
        </p:txBody>
      </p:sp>
    </p:spTree>
    <p:extLst>
      <p:ext uri="{BB962C8B-B14F-4D97-AF65-F5344CB8AC3E}">
        <p14:creationId xmlns:p14="http://schemas.microsoft.com/office/powerpoint/2010/main" val="4122616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xml" /><Relationship Id="rId1" Type="http://schemas.openxmlformats.org/officeDocument/2006/relationships/slideLayout" Target="../slideLayouts/slideLayout1.xml" /><Relationship Id="rId5" Type="http://schemas.openxmlformats.org/officeDocument/2006/relationships/image" Target="../media/image3.jpg" /><Relationship Id="rId4" Type="http://schemas.openxmlformats.org/officeDocument/2006/relationships/image" Target="../media/image2.png" /></Relationships>
</file>

<file path=ppt/slides/_rels/slide2.xml.rels><?xml version="1.0" encoding="UTF-8" standalone="yes"?>
<Relationships xmlns="http://schemas.openxmlformats.org/package/2006/relationships"><Relationship Id="rId8" Type="http://schemas.openxmlformats.org/officeDocument/2006/relationships/image" Target="../media/image6.jpeg" /><Relationship Id="rId3" Type="http://schemas.openxmlformats.org/officeDocument/2006/relationships/image" Target="../media/image4.jpg" /><Relationship Id="rId7" Type="http://schemas.openxmlformats.org/officeDocument/2006/relationships/image" Target="../media/image5.png" /><Relationship Id="rId2" Type="http://schemas.openxmlformats.org/officeDocument/2006/relationships/notesSlide" Target="../notesSlides/notesSlide2.xml" /><Relationship Id="rId1" Type="http://schemas.openxmlformats.org/officeDocument/2006/relationships/slideLayout" Target="../slideLayouts/slideLayout1.xml" /><Relationship Id="rId6" Type="http://schemas.openxmlformats.org/officeDocument/2006/relationships/image" Target="../media/image2.png" /><Relationship Id="rId5" Type="http://schemas.openxmlformats.org/officeDocument/2006/relationships/image" Target="../media/image1.png" /><Relationship Id="rId4" Type="http://schemas.openxmlformats.org/officeDocument/2006/relationships/hyperlink" Target="mailto:norwichallsaints@gmail.com" TargetMode="External" /><Relationship Id="rId9" Type="http://schemas.openxmlformats.org/officeDocument/2006/relationships/image" Target="../media/image3.jpg"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2" name="Rectangle 11"/>
          <p:cNvSpPr/>
          <p:nvPr/>
        </p:nvSpPr>
        <p:spPr>
          <a:xfrm>
            <a:off x="18108" y="-3802"/>
            <a:ext cx="10742952" cy="7595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en-GB" dirty="0"/>
          </a:p>
        </p:txBody>
      </p:sp>
      <p:sp>
        <p:nvSpPr>
          <p:cNvPr id="8" name="Rectangle 7"/>
          <p:cNvSpPr/>
          <p:nvPr/>
        </p:nvSpPr>
        <p:spPr>
          <a:xfrm>
            <a:off x="196873" y="901702"/>
            <a:ext cx="3199957" cy="6360322"/>
          </a:xfrm>
          <a:prstGeom prst="rect">
            <a:avLst/>
          </a:prstGeom>
          <a:solidFill>
            <a:srgbClr val="FFFFFF">
              <a:alpha val="25098"/>
            </a:srgb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r>
              <a:rPr lang="en-GB" dirty="0"/>
              <a:t>1</a:t>
            </a:r>
          </a:p>
        </p:txBody>
      </p:sp>
      <p:sp>
        <p:nvSpPr>
          <p:cNvPr id="15" name="TextBox 14"/>
          <p:cNvSpPr txBox="1"/>
          <p:nvPr/>
        </p:nvSpPr>
        <p:spPr>
          <a:xfrm>
            <a:off x="161112" y="912394"/>
            <a:ext cx="3115746" cy="659322"/>
          </a:xfrm>
          <a:prstGeom prst="rect">
            <a:avLst/>
          </a:prstGeom>
          <a:noFill/>
        </p:spPr>
        <p:txBody>
          <a:bodyPr wrap="square" lIns="104306" tIns="52153" rIns="104306" bIns="52153" rtlCol="0">
            <a:spAutoFit/>
          </a:bodyPr>
          <a:lstStyle/>
          <a:p>
            <a:pPr algn="ctr"/>
            <a:r>
              <a:rPr lang="en-GB" sz="1800" b="1" dirty="0">
                <a:latin typeface="Candara" panose="020E0502030303020204" pitchFamily="34" charset="0"/>
              </a:rPr>
              <a:t>12th January 2023 – Music of the 80 s</a:t>
            </a:r>
          </a:p>
        </p:txBody>
      </p:sp>
      <p:sp>
        <p:nvSpPr>
          <p:cNvPr id="17" name="TextBox 16"/>
          <p:cNvSpPr txBox="1"/>
          <p:nvPr/>
        </p:nvSpPr>
        <p:spPr>
          <a:xfrm>
            <a:off x="251132" y="2090974"/>
            <a:ext cx="3194660" cy="659322"/>
          </a:xfrm>
          <a:prstGeom prst="rect">
            <a:avLst/>
          </a:prstGeom>
          <a:noFill/>
        </p:spPr>
        <p:txBody>
          <a:bodyPr wrap="square" lIns="104306" tIns="52153" rIns="104306" bIns="52153" rtlCol="0">
            <a:spAutoFit/>
          </a:bodyPr>
          <a:lstStyle/>
          <a:p>
            <a:pPr algn="ctr"/>
            <a:r>
              <a:rPr lang="en-GB" sz="1800" b="1" dirty="0">
                <a:latin typeface="Candara" panose="020E0502030303020204" pitchFamily="34" charset="0"/>
              </a:rPr>
              <a:t>9th February 2023– Our Annual Meeting</a:t>
            </a:r>
          </a:p>
        </p:txBody>
      </p:sp>
      <p:sp>
        <p:nvSpPr>
          <p:cNvPr id="19" name="Rectangle 18"/>
          <p:cNvSpPr/>
          <p:nvPr/>
        </p:nvSpPr>
        <p:spPr>
          <a:xfrm>
            <a:off x="3799485" y="901702"/>
            <a:ext cx="3199957" cy="6360323"/>
          </a:xfrm>
          <a:prstGeom prst="rect">
            <a:avLst/>
          </a:prstGeom>
          <a:solidFill>
            <a:srgbClr val="FFFFFF">
              <a:alpha val="25098"/>
            </a:srgb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en-GB"/>
          </a:p>
        </p:txBody>
      </p:sp>
      <p:sp>
        <p:nvSpPr>
          <p:cNvPr id="22" name="TextBox 21"/>
          <p:cNvSpPr txBox="1"/>
          <p:nvPr/>
        </p:nvSpPr>
        <p:spPr>
          <a:xfrm>
            <a:off x="335380" y="3386553"/>
            <a:ext cx="3115746" cy="659322"/>
          </a:xfrm>
          <a:prstGeom prst="rect">
            <a:avLst/>
          </a:prstGeom>
          <a:noFill/>
        </p:spPr>
        <p:txBody>
          <a:bodyPr wrap="square" lIns="104306" tIns="52153" rIns="104306" bIns="52153" rtlCol="0">
            <a:spAutoFit/>
          </a:bodyPr>
          <a:lstStyle/>
          <a:p>
            <a:pPr algn="ctr"/>
            <a:r>
              <a:rPr lang="en-GB" sz="1800" b="1" dirty="0">
                <a:latin typeface="Candara" panose="020E0502030303020204" pitchFamily="34" charset="0"/>
              </a:rPr>
              <a:t>9th March 2023 – Reflexology session 2 </a:t>
            </a:r>
          </a:p>
        </p:txBody>
      </p:sp>
      <p:sp>
        <p:nvSpPr>
          <p:cNvPr id="24" name="TextBox 23"/>
          <p:cNvSpPr txBox="1"/>
          <p:nvPr/>
        </p:nvSpPr>
        <p:spPr>
          <a:xfrm>
            <a:off x="262691" y="4619805"/>
            <a:ext cx="3194660" cy="382324"/>
          </a:xfrm>
          <a:prstGeom prst="rect">
            <a:avLst/>
          </a:prstGeom>
          <a:noFill/>
        </p:spPr>
        <p:txBody>
          <a:bodyPr wrap="square" lIns="104306" tIns="52153" rIns="104306" bIns="52153" rtlCol="0">
            <a:spAutoFit/>
          </a:bodyPr>
          <a:lstStyle/>
          <a:p>
            <a:pPr algn="ctr"/>
            <a:r>
              <a:rPr lang="en-GB" sz="1800" b="1">
                <a:latin typeface="Candara" panose="020E0502030303020204" pitchFamily="34" charset="0"/>
              </a:rPr>
              <a:t>1</a:t>
            </a:r>
            <a:r>
              <a:rPr lang="en-GB" sz="1800" b="1" dirty="0">
                <a:latin typeface="Candara" panose="020E0502030303020204" pitchFamily="34" charset="0"/>
              </a:rPr>
              <a:t>3</a:t>
            </a:r>
            <a:r>
              <a:rPr lang="en-GB" sz="1800" b="1">
                <a:latin typeface="Candara" panose="020E0502030303020204" pitchFamily="34" charset="0"/>
              </a:rPr>
              <a:t>th </a:t>
            </a:r>
            <a:r>
              <a:rPr lang="en-GB" sz="1800" b="1" dirty="0">
                <a:latin typeface="Candara" panose="020E0502030303020204" pitchFamily="34" charset="0"/>
              </a:rPr>
              <a:t>April 2023 – Cheryl Cade</a:t>
            </a:r>
          </a:p>
        </p:txBody>
      </p:sp>
      <p:sp>
        <p:nvSpPr>
          <p:cNvPr id="26" name="Rectangle 25"/>
          <p:cNvSpPr/>
          <p:nvPr/>
        </p:nvSpPr>
        <p:spPr>
          <a:xfrm>
            <a:off x="7353135" y="912394"/>
            <a:ext cx="3199957" cy="6346836"/>
          </a:xfrm>
          <a:prstGeom prst="rect">
            <a:avLst/>
          </a:prstGeom>
          <a:solidFill>
            <a:srgbClr val="FFFFFF">
              <a:alpha val="25098"/>
            </a:srgb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en-GB"/>
          </a:p>
        </p:txBody>
      </p:sp>
      <p:sp>
        <p:nvSpPr>
          <p:cNvPr id="27" name="TextBox 26"/>
          <p:cNvSpPr txBox="1"/>
          <p:nvPr/>
        </p:nvSpPr>
        <p:spPr>
          <a:xfrm>
            <a:off x="3765989" y="2408084"/>
            <a:ext cx="3280715" cy="382324"/>
          </a:xfrm>
          <a:prstGeom prst="rect">
            <a:avLst/>
          </a:prstGeom>
          <a:noFill/>
        </p:spPr>
        <p:txBody>
          <a:bodyPr wrap="square" lIns="104306" tIns="52153" rIns="104306" bIns="52153" rtlCol="0">
            <a:spAutoFit/>
          </a:bodyPr>
          <a:lstStyle/>
          <a:p>
            <a:pPr algn="ctr"/>
            <a:r>
              <a:rPr lang="en-GB" sz="1800" b="1" dirty="0">
                <a:latin typeface="Candara" panose="020E0502030303020204" pitchFamily="34" charset="0"/>
              </a:rPr>
              <a:t>13th July 2023 – A Dog’s Tale</a:t>
            </a:r>
          </a:p>
        </p:txBody>
      </p:sp>
      <p:sp>
        <p:nvSpPr>
          <p:cNvPr id="28" name="TextBox 27"/>
          <p:cNvSpPr txBox="1"/>
          <p:nvPr/>
        </p:nvSpPr>
        <p:spPr>
          <a:xfrm>
            <a:off x="7259804" y="2681379"/>
            <a:ext cx="3196916" cy="289991"/>
          </a:xfrm>
          <a:prstGeom prst="rect">
            <a:avLst/>
          </a:prstGeom>
          <a:noFill/>
        </p:spPr>
        <p:txBody>
          <a:bodyPr wrap="square" lIns="104306" tIns="52153" rIns="104306" bIns="52153" rtlCol="0">
            <a:spAutoFit/>
          </a:bodyPr>
          <a:lstStyle/>
          <a:p>
            <a:pPr algn="just"/>
            <a:endParaRPr lang="en-GB" sz="1200" dirty="0">
              <a:latin typeface="Candara" panose="020E0502030303020204" pitchFamily="34" charset="0"/>
            </a:endParaRPr>
          </a:p>
        </p:txBody>
      </p:sp>
      <p:sp>
        <p:nvSpPr>
          <p:cNvPr id="29" name="TextBox 28"/>
          <p:cNvSpPr txBox="1"/>
          <p:nvPr/>
        </p:nvSpPr>
        <p:spPr>
          <a:xfrm>
            <a:off x="3789089" y="4092149"/>
            <a:ext cx="3194658" cy="382324"/>
          </a:xfrm>
          <a:prstGeom prst="rect">
            <a:avLst/>
          </a:prstGeom>
          <a:noFill/>
        </p:spPr>
        <p:txBody>
          <a:bodyPr wrap="square" lIns="104306" tIns="52153" rIns="104306" bIns="52153" rtlCol="0">
            <a:spAutoFit/>
          </a:bodyPr>
          <a:lstStyle/>
          <a:p>
            <a:pPr algn="ctr"/>
            <a:r>
              <a:rPr lang="en-GB" sz="1800" b="1" dirty="0">
                <a:latin typeface="Candara" panose="020E0502030303020204" pitchFamily="34" charset="0"/>
              </a:rPr>
              <a:t>August 2023 – picnic? Trip out?</a:t>
            </a:r>
          </a:p>
        </p:txBody>
      </p:sp>
      <p:sp>
        <p:nvSpPr>
          <p:cNvPr id="30" name="TextBox 29"/>
          <p:cNvSpPr txBox="1"/>
          <p:nvPr/>
        </p:nvSpPr>
        <p:spPr>
          <a:xfrm>
            <a:off x="3807889" y="4481306"/>
            <a:ext cx="3196916" cy="659322"/>
          </a:xfrm>
          <a:prstGeom prst="rect">
            <a:avLst/>
          </a:prstGeom>
          <a:noFill/>
        </p:spPr>
        <p:txBody>
          <a:bodyPr wrap="square" lIns="104306" tIns="52153" rIns="104306" bIns="52153" rtlCol="0">
            <a:spAutoFit/>
          </a:bodyPr>
          <a:lstStyle/>
          <a:p>
            <a:pPr algn="ctr"/>
            <a:r>
              <a:rPr lang="en-GB" sz="1200" dirty="0">
                <a:latin typeface="+mj-lt"/>
              </a:rPr>
              <a:t>If members are free and keen we will arrange a picnic or walk, sometime in August, somewhere of your choice. TBC</a:t>
            </a:r>
          </a:p>
        </p:txBody>
      </p:sp>
      <p:sp>
        <p:nvSpPr>
          <p:cNvPr id="31" name="TextBox 30"/>
          <p:cNvSpPr txBox="1"/>
          <p:nvPr/>
        </p:nvSpPr>
        <p:spPr>
          <a:xfrm>
            <a:off x="3822004" y="5385114"/>
            <a:ext cx="3194660" cy="659322"/>
          </a:xfrm>
          <a:prstGeom prst="rect">
            <a:avLst/>
          </a:prstGeom>
          <a:noFill/>
        </p:spPr>
        <p:txBody>
          <a:bodyPr wrap="square" lIns="104306" tIns="52153" rIns="104306" bIns="52153" rtlCol="0">
            <a:spAutoFit/>
          </a:bodyPr>
          <a:lstStyle/>
          <a:p>
            <a:pPr algn="ctr"/>
            <a:r>
              <a:rPr lang="en-GB" sz="1800" b="1" dirty="0">
                <a:latin typeface="Candara" panose="020E0502030303020204" pitchFamily="34" charset="0"/>
              </a:rPr>
              <a:t>14th September 2023 – Setting up a Turkish B&amp;B</a:t>
            </a:r>
          </a:p>
        </p:txBody>
      </p:sp>
      <p:sp>
        <p:nvSpPr>
          <p:cNvPr id="32" name="TextBox 31"/>
          <p:cNvSpPr txBox="1"/>
          <p:nvPr/>
        </p:nvSpPr>
        <p:spPr>
          <a:xfrm>
            <a:off x="7257509" y="2880099"/>
            <a:ext cx="3222334" cy="289991"/>
          </a:xfrm>
          <a:prstGeom prst="rect">
            <a:avLst/>
          </a:prstGeom>
          <a:noFill/>
        </p:spPr>
        <p:txBody>
          <a:bodyPr wrap="square" lIns="104306" tIns="52153" rIns="104306" bIns="52153" rtlCol="0">
            <a:spAutoFit/>
          </a:bodyPr>
          <a:lstStyle/>
          <a:p>
            <a:pPr algn="ctr"/>
            <a:endParaRPr lang="en-GB" sz="1200" dirty="0">
              <a:latin typeface="+mj-lt"/>
            </a:endParaRPr>
          </a:p>
        </p:txBody>
      </p:sp>
      <p:sp>
        <p:nvSpPr>
          <p:cNvPr id="34" name="TextBox 33"/>
          <p:cNvSpPr txBox="1"/>
          <p:nvPr/>
        </p:nvSpPr>
        <p:spPr>
          <a:xfrm>
            <a:off x="3838977" y="978441"/>
            <a:ext cx="3191621" cy="659322"/>
          </a:xfrm>
          <a:prstGeom prst="rect">
            <a:avLst/>
          </a:prstGeom>
          <a:noFill/>
        </p:spPr>
        <p:txBody>
          <a:bodyPr wrap="square" lIns="104306" tIns="52153" rIns="104306" bIns="52153" rtlCol="0">
            <a:spAutoFit/>
          </a:bodyPr>
          <a:lstStyle/>
          <a:p>
            <a:pPr algn="ctr"/>
            <a:r>
              <a:rPr lang="en-GB" sz="1800" b="1" dirty="0">
                <a:latin typeface="Candara" panose="020E0502030303020204" pitchFamily="34" charset="0"/>
              </a:rPr>
              <a:t>8th June 2023 – Norwich in the 70s</a:t>
            </a:r>
          </a:p>
        </p:txBody>
      </p:sp>
      <p:sp>
        <p:nvSpPr>
          <p:cNvPr id="33" name="TextBox 32"/>
          <p:cNvSpPr txBox="1"/>
          <p:nvPr/>
        </p:nvSpPr>
        <p:spPr>
          <a:xfrm>
            <a:off x="220846" y="5549039"/>
            <a:ext cx="3176549" cy="659322"/>
          </a:xfrm>
          <a:prstGeom prst="rect">
            <a:avLst/>
          </a:prstGeom>
          <a:noFill/>
        </p:spPr>
        <p:txBody>
          <a:bodyPr wrap="square" lIns="104306" tIns="52153" rIns="104306" bIns="52153" rtlCol="0">
            <a:spAutoFit/>
          </a:bodyPr>
          <a:lstStyle/>
          <a:p>
            <a:pPr algn="ctr"/>
            <a:r>
              <a:rPr lang="en-GB" sz="1800" b="1" dirty="0">
                <a:latin typeface="Candara" panose="020E0502030303020204" pitchFamily="34" charset="0"/>
              </a:rPr>
              <a:t>11th May 2023 – The Norwich Fringe Project</a:t>
            </a:r>
          </a:p>
        </p:txBody>
      </p:sp>
      <p:sp>
        <p:nvSpPr>
          <p:cNvPr id="39" name="TextBox 38"/>
          <p:cNvSpPr txBox="1"/>
          <p:nvPr/>
        </p:nvSpPr>
        <p:spPr>
          <a:xfrm>
            <a:off x="7340667" y="968917"/>
            <a:ext cx="3191621" cy="659322"/>
          </a:xfrm>
          <a:prstGeom prst="rect">
            <a:avLst/>
          </a:prstGeom>
          <a:noFill/>
        </p:spPr>
        <p:txBody>
          <a:bodyPr wrap="square" lIns="104306" tIns="52153" rIns="104306" bIns="52153" rtlCol="0">
            <a:spAutoFit/>
          </a:bodyPr>
          <a:lstStyle/>
          <a:p>
            <a:pPr algn="ctr"/>
            <a:r>
              <a:rPr lang="en-GB" sz="1800" b="1" dirty="0">
                <a:latin typeface="Candara" panose="020E0502030303020204" pitchFamily="34" charset="0"/>
              </a:rPr>
              <a:t>12th October 2023 – The Yellow Caravan </a:t>
            </a:r>
          </a:p>
        </p:txBody>
      </p:sp>
      <p:sp>
        <p:nvSpPr>
          <p:cNvPr id="40" name="TextBox 39"/>
          <p:cNvSpPr txBox="1"/>
          <p:nvPr/>
        </p:nvSpPr>
        <p:spPr>
          <a:xfrm>
            <a:off x="7365502" y="4088237"/>
            <a:ext cx="3191621" cy="659322"/>
          </a:xfrm>
          <a:prstGeom prst="rect">
            <a:avLst/>
          </a:prstGeom>
          <a:noFill/>
        </p:spPr>
        <p:txBody>
          <a:bodyPr wrap="square" lIns="104306" tIns="52153" rIns="104306" bIns="52153" rtlCol="0">
            <a:spAutoFit/>
          </a:bodyPr>
          <a:lstStyle/>
          <a:p>
            <a:pPr algn="ctr"/>
            <a:r>
              <a:rPr lang="en-GB" sz="1800" b="1" dirty="0">
                <a:latin typeface="Candara" panose="020E0502030303020204" pitchFamily="34" charset="0"/>
              </a:rPr>
              <a:t>14th December 2023 – A Festive Social.</a:t>
            </a:r>
          </a:p>
        </p:txBody>
      </p:sp>
      <p:sp>
        <p:nvSpPr>
          <p:cNvPr id="4" name="TextBox 3"/>
          <p:cNvSpPr txBox="1"/>
          <p:nvPr/>
        </p:nvSpPr>
        <p:spPr>
          <a:xfrm>
            <a:off x="260806" y="1506263"/>
            <a:ext cx="3103817" cy="461665"/>
          </a:xfrm>
          <a:prstGeom prst="rect">
            <a:avLst/>
          </a:prstGeom>
          <a:noFill/>
        </p:spPr>
        <p:txBody>
          <a:bodyPr wrap="square" rtlCol="0">
            <a:spAutoFit/>
          </a:bodyPr>
          <a:lstStyle/>
          <a:p>
            <a:pPr algn="ctr"/>
            <a:r>
              <a:rPr lang="en-GB" sz="1200" dirty="0"/>
              <a:t>DJ Steve Burns will return with music of the 80s and we will vote for the next Resolutions</a:t>
            </a:r>
          </a:p>
        </p:txBody>
      </p:sp>
      <p:sp>
        <p:nvSpPr>
          <p:cNvPr id="5" name="TextBox 4"/>
          <p:cNvSpPr txBox="1"/>
          <p:nvPr/>
        </p:nvSpPr>
        <p:spPr>
          <a:xfrm>
            <a:off x="248877" y="2648204"/>
            <a:ext cx="3115746" cy="646331"/>
          </a:xfrm>
          <a:prstGeom prst="rect">
            <a:avLst/>
          </a:prstGeom>
          <a:noFill/>
        </p:spPr>
        <p:txBody>
          <a:bodyPr wrap="square" rtlCol="0">
            <a:spAutoFit/>
          </a:bodyPr>
          <a:lstStyle/>
          <a:p>
            <a:pPr algn="ctr"/>
            <a:r>
              <a:rPr lang="en-GB" sz="1200" dirty="0"/>
              <a:t>Time to vote for our new committee and President. Followed by some fun with basic, better, best.</a:t>
            </a:r>
            <a:endParaRPr lang="en-GB" sz="1200" dirty="0">
              <a:latin typeface="Calibri" panose="020F0502020204030204" pitchFamily="34" charset="0"/>
            </a:endParaRPr>
          </a:p>
        </p:txBody>
      </p:sp>
      <p:sp>
        <p:nvSpPr>
          <p:cNvPr id="7" name="TextBox 6"/>
          <p:cNvSpPr txBox="1"/>
          <p:nvPr/>
        </p:nvSpPr>
        <p:spPr>
          <a:xfrm>
            <a:off x="251169" y="3940974"/>
            <a:ext cx="3148447" cy="646331"/>
          </a:xfrm>
          <a:prstGeom prst="rect">
            <a:avLst/>
          </a:prstGeom>
          <a:noFill/>
        </p:spPr>
        <p:txBody>
          <a:bodyPr wrap="square" rtlCol="0">
            <a:spAutoFit/>
          </a:bodyPr>
          <a:lstStyle/>
          <a:p>
            <a:pPr algn="ctr"/>
            <a:r>
              <a:rPr lang="en-GB" sz="1200" dirty="0"/>
              <a:t>Let your feet do the talking! Penny will give us an insight into what our feet tell us about our personalities and health!</a:t>
            </a:r>
          </a:p>
        </p:txBody>
      </p:sp>
      <p:sp>
        <p:nvSpPr>
          <p:cNvPr id="9" name="TextBox 8"/>
          <p:cNvSpPr txBox="1"/>
          <p:nvPr/>
        </p:nvSpPr>
        <p:spPr>
          <a:xfrm>
            <a:off x="274462" y="4924844"/>
            <a:ext cx="3111523" cy="461665"/>
          </a:xfrm>
          <a:prstGeom prst="rect">
            <a:avLst/>
          </a:prstGeom>
          <a:noFill/>
        </p:spPr>
        <p:txBody>
          <a:bodyPr wrap="square" rtlCol="0">
            <a:spAutoFit/>
          </a:bodyPr>
          <a:lstStyle/>
          <a:p>
            <a:pPr algn="ctr"/>
            <a:r>
              <a:rPr lang="en-GB" sz="1200" dirty="0"/>
              <a:t>Cheryl is a local cheese sommelier. She will be giving us a taste and history tour of cheeses.</a:t>
            </a:r>
            <a:endParaRPr lang="en-GB" sz="1200" dirty="0">
              <a:latin typeface="Calibri" panose="020F0502020204030204" pitchFamily="34" charset="0"/>
            </a:endParaRPr>
          </a:p>
        </p:txBody>
      </p:sp>
      <p:sp>
        <p:nvSpPr>
          <p:cNvPr id="13" name="TextBox 12"/>
          <p:cNvSpPr txBox="1"/>
          <p:nvPr/>
        </p:nvSpPr>
        <p:spPr>
          <a:xfrm>
            <a:off x="259404" y="6227430"/>
            <a:ext cx="2930775" cy="1015663"/>
          </a:xfrm>
          <a:prstGeom prst="rect">
            <a:avLst/>
          </a:prstGeom>
          <a:noFill/>
        </p:spPr>
        <p:txBody>
          <a:bodyPr wrap="square" rtlCol="0">
            <a:spAutoFit/>
          </a:bodyPr>
          <a:lstStyle/>
          <a:p>
            <a:pPr algn="ctr"/>
            <a:r>
              <a:rPr lang="en-GB" sz="1200" dirty="0"/>
              <a:t>Matt Davies will talk to us about projects to manage a range of sites and habitats for wildlife conservation and recreation around the Norwich area.</a:t>
            </a:r>
          </a:p>
          <a:p>
            <a:pPr algn="ctr"/>
            <a:r>
              <a:rPr lang="en-GB" sz="1200" dirty="0"/>
              <a:t>We will also discuss the Resolutions.</a:t>
            </a:r>
          </a:p>
        </p:txBody>
      </p:sp>
      <p:sp>
        <p:nvSpPr>
          <p:cNvPr id="14" name="TextBox 13"/>
          <p:cNvSpPr txBox="1"/>
          <p:nvPr/>
        </p:nvSpPr>
        <p:spPr>
          <a:xfrm>
            <a:off x="3853518" y="1620285"/>
            <a:ext cx="3116896" cy="461665"/>
          </a:xfrm>
          <a:prstGeom prst="rect">
            <a:avLst/>
          </a:prstGeom>
          <a:noFill/>
        </p:spPr>
        <p:txBody>
          <a:bodyPr wrap="square" rtlCol="0">
            <a:spAutoFit/>
          </a:bodyPr>
          <a:lstStyle/>
          <a:p>
            <a:pPr algn="ctr"/>
            <a:r>
              <a:rPr lang="en-GB" sz="1200" dirty="0"/>
              <a:t>Pete Goodrum returns with his brilliant talk. This time its Norwich in the 70s.</a:t>
            </a:r>
          </a:p>
        </p:txBody>
      </p:sp>
      <p:sp>
        <p:nvSpPr>
          <p:cNvPr id="20" name="TextBox 19"/>
          <p:cNvSpPr txBox="1"/>
          <p:nvPr/>
        </p:nvSpPr>
        <p:spPr>
          <a:xfrm>
            <a:off x="3831164" y="2719249"/>
            <a:ext cx="3176340" cy="1015663"/>
          </a:xfrm>
          <a:prstGeom prst="rect">
            <a:avLst/>
          </a:prstGeom>
          <a:noFill/>
        </p:spPr>
        <p:txBody>
          <a:bodyPr wrap="square" rtlCol="0">
            <a:spAutoFit/>
          </a:bodyPr>
          <a:lstStyle/>
          <a:p>
            <a:pPr algn="ctr"/>
            <a:r>
              <a:rPr lang="en-GB" sz="1200" dirty="0"/>
              <a:t>Magnus is a Therapy dog. A beautiful Kerry Blue Terrier, who visits children to help them through their dog-phobias. He loves to show off his tricks and obedience. He will visit us with his owner Stephanie.</a:t>
            </a:r>
          </a:p>
        </p:txBody>
      </p:sp>
      <p:sp>
        <p:nvSpPr>
          <p:cNvPr id="41" name="TextBox 40"/>
          <p:cNvSpPr txBox="1"/>
          <p:nvPr/>
        </p:nvSpPr>
        <p:spPr>
          <a:xfrm>
            <a:off x="7474090" y="4685212"/>
            <a:ext cx="3171609" cy="646331"/>
          </a:xfrm>
          <a:prstGeom prst="rect">
            <a:avLst/>
          </a:prstGeom>
          <a:noFill/>
        </p:spPr>
        <p:txBody>
          <a:bodyPr wrap="square" rtlCol="0">
            <a:spAutoFit/>
          </a:bodyPr>
          <a:lstStyle/>
          <a:p>
            <a:pPr algn="ctr"/>
            <a:r>
              <a:rPr lang="en-GB" sz="1200" dirty="0"/>
              <a:t>We are fairly sure that you won’t mind us just having a social evening. Certainly with food and entertainment of the festive kind. </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5422"/>
            <a:ext cx="5184576" cy="767234"/>
          </a:xfrm>
          <a:prstGeom prst="rect">
            <a:avLst/>
          </a:prstGeom>
        </p:spPr>
      </p:pic>
      <p:pic>
        <p:nvPicPr>
          <p:cNvPr id="45" name="Picture 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4927501" y="88276"/>
            <a:ext cx="5519674" cy="723003"/>
          </a:xfrm>
          <a:prstGeom prst="rect">
            <a:avLst/>
          </a:prstGeom>
        </p:spPr>
      </p:pic>
      <p:sp>
        <p:nvSpPr>
          <p:cNvPr id="35" name="TextBox 34"/>
          <p:cNvSpPr txBox="1"/>
          <p:nvPr/>
        </p:nvSpPr>
        <p:spPr>
          <a:xfrm>
            <a:off x="7324918" y="1561896"/>
            <a:ext cx="3171609" cy="830997"/>
          </a:xfrm>
          <a:prstGeom prst="rect">
            <a:avLst/>
          </a:prstGeom>
          <a:noFill/>
        </p:spPr>
        <p:txBody>
          <a:bodyPr wrap="square" rtlCol="0">
            <a:spAutoFit/>
          </a:bodyPr>
          <a:lstStyle/>
          <a:p>
            <a:pPr algn="ctr"/>
            <a:r>
              <a:rPr lang="en-GB" sz="1200" dirty="0"/>
              <a:t>This is the hilarious and fascinating story of three young women who travelled around Norfolk in a yellow caravan in 1912. Julia Webster retraces their steps. </a:t>
            </a:r>
          </a:p>
        </p:txBody>
      </p:sp>
      <p:sp>
        <p:nvSpPr>
          <p:cNvPr id="36" name="TextBox 35">
            <a:extLst>
              <a:ext uri="{FF2B5EF4-FFF2-40B4-BE49-F238E27FC236}">
                <a16:creationId xmlns:a16="http://schemas.microsoft.com/office/drawing/2014/main" id="{E661E79D-EAD1-4075-8D1E-2C1FC35691FA}"/>
              </a:ext>
            </a:extLst>
          </p:cNvPr>
          <p:cNvSpPr txBox="1"/>
          <p:nvPr/>
        </p:nvSpPr>
        <p:spPr>
          <a:xfrm>
            <a:off x="3831164" y="6058103"/>
            <a:ext cx="3116896" cy="830997"/>
          </a:xfrm>
          <a:prstGeom prst="rect">
            <a:avLst/>
          </a:prstGeom>
          <a:noFill/>
        </p:spPr>
        <p:txBody>
          <a:bodyPr wrap="square" rtlCol="0">
            <a:spAutoFit/>
          </a:bodyPr>
          <a:lstStyle/>
          <a:p>
            <a:pPr algn="ctr"/>
            <a:r>
              <a:rPr lang="en-GB" sz="1200" dirty="0"/>
              <a:t>Jenny Gibbs will tell us about her experiences setting up her Bed and Breakfast in Turkey. Always a joy, it will be lovely to have her and Mustafa back again.</a:t>
            </a:r>
          </a:p>
        </p:txBody>
      </p:sp>
      <p:sp>
        <p:nvSpPr>
          <p:cNvPr id="37" name="TextBox 36">
            <a:extLst>
              <a:ext uri="{FF2B5EF4-FFF2-40B4-BE49-F238E27FC236}">
                <a16:creationId xmlns:a16="http://schemas.microsoft.com/office/drawing/2014/main" id="{A25405E7-F850-423D-B022-BA735D784D4D}"/>
              </a:ext>
            </a:extLst>
          </p:cNvPr>
          <p:cNvSpPr txBox="1"/>
          <p:nvPr/>
        </p:nvSpPr>
        <p:spPr>
          <a:xfrm>
            <a:off x="7340667" y="2641038"/>
            <a:ext cx="3191621" cy="382324"/>
          </a:xfrm>
          <a:prstGeom prst="rect">
            <a:avLst/>
          </a:prstGeom>
          <a:noFill/>
        </p:spPr>
        <p:txBody>
          <a:bodyPr wrap="square" lIns="104306" tIns="52153" rIns="104306" bIns="52153" rtlCol="0">
            <a:spAutoFit/>
          </a:bodyPr>
          <a:lstStyle/>
          <a:p>
            <a:pPr algn="ctr"/>
            <a:r>
              <a:rPr lang="en-GB" sz="1800" b="1" dirty="0">
                <a:latin typeface="Candara" panose="020E0502030303020204" pitchFamily="34" charset="0"/>
              </a:rPr>
              <a:t>9th November 2023 – Autism</a:t>
            </a:r>
          </a:p>
        </p:txBody>
      </p:sp>
      <p:sp>
        <p:nvSpPr>
          <p:cNvPr id="38" name="TextBox 37">
            <a:extLst>
              <a:ext uri="{FF2B5EF4-FFF2-40B4-BE49-F238E27FC236}">
                <a16:creationId xmlns:a16="http://schemas.microsoft.com/office/drawing/2014/main" id="{7DEE3BB3-B2A3-41A4-BB04-A7A57ACB8263}"/>
              </a:ext>
            </a:extLst>
          </p:cNvPr>
          <p:cNvSpPr txBox="1"/>
          <p:nvPr/>
        </p:nvSpPr>
        <p:spPr>
          <a:xfrm>
            <a:off x="7349823" y="2953347"/>
            <a:ext cx="3171609" cy="1015663"/>
          </a:xfrm>
          <a:prstGeom prst="rect">
            <a:avLst/>
          </a:prstGeom>
          <a:noFill/>
        </p:spPr>
        <p:txBody>
          <a:bodyPr wrap="square" rtlCol="0">
            <a:spAutoFit/>
          </a:bodyPr>
          <a:lstStyle/>
          <a:p>
            <a:pPr algn="ctr"/>
            <a:r>
              <a:rPr lang="en-GB" sz="1200" dirty="0"/>
              <a:t>Following on from our Resolution to raise awareness about women and girls with ASD and ADHD we will be joined by Claire. Claire has Autism and will talk to us about how it affects her daily life and how others might support her.</a:t>
            </a:r>
          </a:p>
        </p:txBody>
      </p:sp>
      <p:pic>
        <p:nvPicPr>
          <p:cNvPr id="42" name="Picture 41">
            <a:extLst>
              <a:ext uri="{FF2B5EF4-FFF2-40B4-BE49-F238E27FC236}">
                <a16:creationId xmlns:a16="http://schemas.microsoft.com/office/drawing/2014/main" id="{30932EA6-6A8A-46D0-AA66-AEA4343CBCE0}"/>
              </a:ext>
            </a:extLst>
          </p:cNvPr>
          <p:cNvPicPr/>
          <p:nvPr/>
        </p:nvPicPr>
        <p:blipFill>
          <a:blip r:embed="rId5">
            <a:extLst>
              <a:ext uri="{28A0092B-C50C-407E-A947-70E740481C1C}">
                <a14:useLocalDpi xmlns:a14="http://schemas.microsoft.com/office/drawing/2010/main" val="0"/>
              </a:ext>
            </a:extLst>
          </a:blip>
          <a:stretch>
            <a:fillRect/>
          </a:stretch>
        </p:blipFill>
        <p:spPr>
          <a:xfrm>
            <a:off x="8156471" y="5878700"/>
            <a:ext cx="1622935" cy="1107709"/>
          </a:xfrm>
          <a:prstGeom prst="rect">
            <a:avLst/>
          </a:prstGeom>
        </p:spPr>
      </p:pic>
    </p:spTree>
    <p:extLst>
      <p:ext uri="{BB962C8B-B14F-4D97-AF65-F5344CB8AC3E}">
        <p14:creationId xmlns:p14="http://schemas.microsoft.com/office/powerpoint/2010/main" val="2354467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2" name="Rectangle 11"/>
          <p:cNvSpPr/>
          <p:nvPr/>
        </p:nvSpPr>
        <p:spPr>
          <a:xfrm>
            <a:off x="6279" y="0"/>
            <a:ext cx="10712097" cy="7595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en-GB"/>
          </a:p>
        </p:txBody>
      </p:sp>
      <p:sp>
        <p:nvSpPr>
          <p:cNvPr id="19" name="Rectangle 18"/>
          <p:cNvSpPr/>
          <p:nvPr/>
        </p:nvSpPr>
        <p:spPr>
          <a:xfrm>
            <a:off x="3786355" y="867423"/>
            <a:ext cx="3199957" cy="6481634"/>
          </a:xfrm>
          <a:prstGeom prst="rect">
            <a:avLst/>
          </a:prstGeom>
          <a:solidFill>
            <a:srgbClr val="FFFFFF">
              <a:alpha val="25098"/>
            </a:srgb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en-GB" dirty="0">
              <a:solidFill>
                <a:srgbClr val="768937"/>
              </a:solidFill>
            </a:endParaRPr>
          </a:p>
        </p:txBody>
      </p:sp>
      <p:pic>
        <p:nvPicPr>
          <p:cNvPr id="2" name="Picture 1"/>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b="36902"/>
          <a:stretch/>
        </p:blipFill>
        <p:spPr>
          <a:xfrm>
            <a:off x="7764874" y="5816734"/>
            <a:ext cx="2445624" cy="1454862"/>
          </a:xfrm>
          <a:prstGeom prst="rect">
            <a:avLst/>
          </a:prstGeom>
        </p:spPr>
      </p:pic>
      <p:sp>
        <p:nvSpPr>
          <p:cNvPr id="26" name="Rectangle 25"/>
          <p:cNvSpPr/>
          <p:nvPr/>
        </p:nvSpPr>
        <p:spPr>
          <a:xfrm>
            <a:off x="7390573" y="867423"/>
            <a:ext cx="3199957" cy="6481633"/>
          </a:xfrm>
          <a:prstGeom prst="rect">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en-GB"/>
          </a:p>
        </p:txBody>
      </p:sp>
      <p:sp>
        <p:nvSpPr>
          <p:cNvPr id="3" name="AutoShape 2" descr="Image result for facebook icon"/>
          <p:cNvSpPr>
            <a:spLocks noChangeAspect="1" noChangeArrowheads="1"/>
          </p:cNvSpPr>
          <p:nvPr/>
        </p:nvSpPr>
        <p:spPr bwMode="auto">
          <a:xfrm>
            <a:off x="181937" y="-159276"/>
            <a:ext cx="356447" cy="33605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4306" tIns="52153" rIns="104306" bIns="52153" numCol="1" anchor="t" anchorCtr="0" compatLnSpc="1">
            <a:prstTxWarp prst="textNoShape">
              <a:avLst/>
            </a:prstTxWarp>
          </a:bodyPr>
          <a:lstStyle/>
          <a:p>
            <a:endParaRPr lang="en-GB"/>
          </a:p>
        </p:txBody>
      </p:sp>
      <p:sp>
        <p:nvSpPr>
          <p:cNvPr id="4" name="AutoShape 4" descr="data:image/png;base64,iVBORw0KGgoAAAANSUhEUgAAAOEAAADhCAMAAAAJbSJIAAAAclBMVEU7V53///8yUZogRZXn6vKKl785VZxAW6Dh5O5yg7QmSZbR1uU2U5skR5ZNZqWps9DK0OKTn8QrTJhlea57i7nw8ve+xttccqva3uqyu9Vpe7CPnMKapsjj5/Bsf7K6wtkAMY2Bj7sVP5JTa6j19/ukrs1FoiZVAAAD+klEQVR4nO3dbW+bMBSGYWOIkzrmzSRpurbrutL//xeXl0bdNI06YfY5x3puqeqnUi4BcYKBqOKjrh+WKpeWQ99dYOr8q3VWO0O9Yv8t47R17W/CqrHU6xQh21QX4d466rWJkrP7s7Cq89k9/8zU1UnY5LkFj7nmKGxzPAYv2fYgzHcLHnOF6mrqlYha3aleU69E1HSvhsz30m9qmetQcc7k81YUIYQQQgghhBBCCKFbc9p7W39WHn6stf6Q1trIPkdotK/dsGh361U1jkVRjOO43VbPq/262708vPeLzdAYXwudNXO+bha7qvi67UrJIxpfvrUhuo8pbGkZ7/vnYJ48ofHm4RqeOKH27ZU+WUJTvo5XAyUJtVtf75MktN9v8QkSlk+3AcUIy2tfQqUJy92tQCHCGUAZwvr6UVCW0C9mACUI3dscoAChsdvMhfbmcUKI0N3PA/IXlqvMhfp1JpC9sA4/XSFTOH8TchfOPgq5C83cF1L2Qv+Su9DOB/IW6k3uQj/jY6EM4cz33PyFMz82CRDqx+ss29V+/Vd7znNPVxyG4+610cfJ0b9jDFQ29A3N86b2Emd8jQ4E9qXQ25ZMEwYcPPWa3pq+CwLeiQUq3YcAHwTfOhg2Gyr0EDwVNFi8SL6B13ZfA4vvku+NtCFTvlreKPhZHTDgrwS/zhyEAZfN7CQfhqoMOJHYyh0MVZjwSfJgESR8zF64gJB1EELIPwgh5B+EEPIPQgj5ByGE/IMQQv7lITT/LlA4sYTTUqhbTmRDhGZqCcdojS5slndOFe1p/8B57Dl12QsfaCc2EgiJn5+bQLjJXvhGOwueQEg8zR9fOBLPgscXUs/zxxcSD4cJhNTz/PGF1LPg8YXUl0zFFzbEH5/iC33uwi31RWHRhfvshTvqi8KiC9+zF5KfiosuJP92lehC8m9XiS0cqQ/D6MKKerCILlyTXyMdW0h8KjGBkP4a6djCDfVgEV14Tz1YRBdS+6IL6YfD2ELqU4nxhdSnEtXxe/mq1UQBiKm/f34nHywOxHqiHwF3dr3+nFgAA+B0eVyLMRWEEPIPQgj5ByGE/IMQQv5BCCH/IISQfxBCyD8IIeQfhBDyD0II+QchhPyDEEL+QQgh/yCEkH8QQsg/CCHkH4QQ8g9CCPkHIYT8gxBC/kEIIf8ghJB/EELIPwgh5F9CIdFTz1IJzVIRPbkuldANiujZ9KmEulcdzZNsUgltp4ge3Z5sLy1U0ZI8rCeR0LYHYdFQbMU0QtcUR2FlCQaMJEJTVydhsa/Tb8UUQmf3xVlYVE3yYzGB0Dan/6HOC2ud1S7lzhpXaJy2rj0vRV0W1/XD8n8SviiucDn03WUpvwDZiExyVZmqhQAAAABJRU5ErkJggg=="/>
          <p:cNvSpPr>
            <a:spLocks noChangeAspect="1" noChangeArrowheads="1"/>
          </p:cNvSpPr>
          <p:nvPr/>
        </p:nvSpPr>
        <p:spPr bwMode="auto">
          <a:xfrm>
            <a:off x="181936" y="-1990083"/>
            <a:ext cx="4411028" cy="415869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4306" tIns="52153" rIns="104306" bIns="52153" numCol="1" anchor="t" anchorCtr="0" compatLnSpc="1">
            <a:prstTxWarp prst="textNoShape">
              <a:avLst/>
            </a:prstTxWarp>
          </a:bodyPr>
          <a:lstStyle/>
          <a:p>
            <a:endParaRPr lang="en-GB"/>
          </a:p>
        </p:txBody>
      </p:sp>
      <p:sp>
        <p:nvSpPr>
          <p:cNvPr id="5" name="AutoShape 12" descr="data:image/jpeg;base64,/9j/4AAQSkZJRgABAQAAAQABAAD/2wCEAAkGBxQSEhUUEhQWFRQXFRcUFRYYFxgXGBcdFxcXGBcXFxcYHCggGBwlHBQVITEiJSkrLi4uFx8zODMsNygtLi0BCgoKDg0OGhAQGy8kHyQsLCwsLCwsLCwsLCwsLCwsLCwsLCwsLCwsLCwsLCwsLCwsLCwsLCwsLCwsLCwsLCwsLP/AABEIAOQA3QMBIgACEQEDEQH/xAAcAAAABwEBAAAAAAAAAAAAAAAAAwQFBgcIAgH/xABQEAABAwICBQYHCQ0IAgMAAAABAAIDBBEFIQYSMUFRBxMiYXGBIzKRk6Gx0RQkQlJydLPB8BczNENUYnOSssLS0+EIFRZTgoOi8URjJcPi/8QAGwEAAwEBAQEBAAAAAAAAAAAAAAECAwQFBgf/xAA3EQACAQIEAwUFBgcBAAAAAAAAAQIDEQQSITETQVEFFDJhwXFykaGxBiU0gbLRIiMkNVJi4RX/2gAMAwEAAhEDEQA/ALkQQQQSBBJMVxSGmjMlRI2Jg+E427gNrj1DNVhpBy0saS2ig5y2Qkmu1p6xG3pEdpaUm7FxhKWyLaQWep+U7EpHX54M22bHEwDtOuHH0pxodP8AEXWGu48TqR/w2vf1LGWIhEyxMu72z8y9EFTY06rQbGQjPO7WexM+k/KLXxOjLJy1rmnLUjOYdtF28CF61bs6rSoKu7OLs9PMzoV41pqC0v1L8QWaW8qmJ/lDicvxcX1MRkfKriQOc5PVqRj06i83P5Hf3Z9V8/2NJILObeVfEMvC5bzqMvt2+KjouVOvNvCn9Rn8KXE8h91n1RoZBZ9+6lX7Ocz+SzePk7s127lSrtnOXN7eKzZ+r9rpcVdA7pMv9BUCeVCuvYSbLfAZ37gi38qVfn4XZl4jNvUbI4q6C7rM0Egs7u5U8Q2c6du6Nn1jb3ImTlWxHdNa23oRm/dqp8TyDus+qNHILNT+VTEt1Qe+OLLs6HtRb+VXE/ykj/bi/gTz+QnQa5r5/saZQWYTyr4pn76Pm4v4Fz91bFfyo+bi/gVXM8i6r5moEFl8cquKflR83F/ApJgvLlUscBUwxTM3ll4n9ZvctPZYdqLiy9GX4gotopygUVfZsUmpKfxMlmv/ANOeq/Z8EnrspSmS1YCCCCBATDpppXDhtOZps3G4ijBs6R3AcAN53dtgX2R4aC5xAaASSdgAzJPcsn6f6UvxGsklJPNAlkDT8GMHo5cTtPWeoIGg7HNIqnEZTNUOubkMYPEjbe+qwbus7TYXRuCYGZXZ3yz9K60YoA6FruJd6Cp/obQN5x2XwPrC5cc3ToSmnsj6uhgUsGqvlf4hOFaLgACylFDgTGDxQnmGmARtl85hKkqqk5M+H+0TfEgvJ/UgeK4a0SuysL/UFD9P6XKmsN0279GrHxNvhHm2/wCoKHadD8G42lN77M4/t3L9JxVR/wDmxX+sfQ5+ydcTTXt/SyAMofzTnuG/Pej24WeHD2bt9z6E8sjyzzJIta9gNuW/jnwCUiFocb3vcE8BvHft+wXy7kz7GyQzU2GEvGqMhcbs89t75bR5UpZh1wcrnZbLqTxHGLDIgX2XzPXcnLYlMJ+Lbr3A3Gtl6OClyIchmGFZAnbmMhxzI6VupHnDAARq2y4Dq8u3/tO8YuLEgWPdszt/2jWMvnfbvIy37M7/AGCm5DkxjfhTc8hnYWJ4X379vHgk8mGC46NhxPHblnY93apEIRlsdtvwPffMLmVvC1yTbeOrqvnbyIuJNkYkwsZjV2G+05gdu7aktRhe02tYgXd6z5QpVOzaCb9LMb9+3ekVQwcAbZbSbE9R3ZhNSZaZFpqA3PoAz9G7+iRzU4GWR/7UinbbxcyT3AbN+3+qYcaktZoIzzcRv9m9awbbsKo1GLk0N7i0HiizZcILpSPMlO/I9K8QQTJO4pS0ggkEG4IyII2EHcVevJVyoc8WUlc+8hOrDOctc7o5Pztwdv2HPM0OumutmEh30szaiChHJHpWcQoRzrtaohPNyne4bY3ntbkTvLXKbpkED5bMZNNhcjWmzp3NgHY67n+VrC3/AFLMwV1/2kJT7ybc6p59xG4kc0AbcbE+UqlWIKirliaHN96t+U/9pTzQz76/5H7wUF0P/BGfKf8AtKc6Gnwr/kfvBc3an4OfsXofdx/tsfdXoTErlAFckr5bs52jI/NftHpUh7GRrFX+Ff27O4KJacG/uXK+Uoy3fe+O5SnFXeFf2j1BQ3T1+dMMx992bfxa/S8Uvu6Psj6GHY/4qn+f6WMzTncXBsAeG7Zb5PWjWOBs0EgbTkRew+3lTXG4WO3aN9hvvcjbu8qcaNzjmLauQ25nqG+327PmGfZtDgJC7gL8f63yzHcjGzbyb3AAFsjbjnf/AKSON9yL2NuFgMt54i49qNil4ZDbfbwt6ePFQzNxFjX31sta3cB1nyo4v9Ge/qyz/qkPOm1jfZcmxN943fYr0zC1hbZc92Xl2+VSRYchIRkeiNuYzzz27eKTzSiwvnttuvwSYSHLMkXsbdgvs7PQiHVGRNs+8DemJRFMrwLgDKwuT/TLhl1BJZpdhv8AJ6PDLaMxt+28tzxssLnbmb37NnlRMs53bM+Fz3n6ky0gud2VnHiRa23ibHqUZx8DnBbZq5eUp/ncRsI7b9e4br2uo/jZJeL59ELejuZ4pfyhtQQQXUeUBSelwaKalAg1pKi5c4Bti02F2OudXUIzBvckGwzIEflA1WWaQSDck7cyMhu2Jbhk00QcYZHMLtVptle7hbPcb711UqEpXsrpK/yvzsZVdtHYbLbkHBGStOuQTc62Zve+e2+9eTCxXK9HY3SvG5PuQ3GTBibYyehUMdE4btYDXYe27bf6ytKLHui0hbW0zmkgioisQbHx2rYZQQykf7SPjUPZUeuFUwxXP/aR8ah7Kj1wqmGFDKjuWLoh+Cs+U/8AaKnGhp8K/wCR+8FBdED71b8p/wC0pvoc7wj/AJH7wXH2o/6SfsXofewX3dH3V6EyXi5D14XL5bAu0ZH5p9pdKlP2P6kVxd3hnDrt6FCuUF2VNnb77641L8YkHPSbNvkyChPKDJcU9jlaX/61+pYqP3ZH3Yehz9k/iaf5/RkdYeFvqvfLLuCXRygElx4ZbNlwT6U1RzZ32+rr9COZUb7gZbLeS+87ivlmj7VND0yXLtFm53zFvJlvRzJNlztzy6tncbW3bOtM/uoDZmb7Tle1vJmF2KoDhc9EAW3ZXGWd9g7FOUTQ7tffMnK5vs3bdhvfcgHi4tfaTYnssfrRtDo5XTdKOknItYXYWNt2yWuLpf8A4HxQtA9yO6/CwDf+l6kcOXQwdSmuaGgSnYL5bb7e3hxRUkhJzJv9rfa31Jyr9EsRYLuo5tW2eoGyeiMuumCofqODXte1+3UeC1wz4EDPLgjI0VGUJbMWaxuBttYnu45elJ5JPGsRwd6chf7ZbEkfUZXJtc/bd9rLiWo9v28qLGlg2aUbBnxsNlt3Vv8AKmXE8zcnO2flS+WXicvX9d0iqW6wytw+11pDRmNeOaDSG5BeleLqPHOmHddOENPq+EvrMZnfO2ttDc9+89QTewgHMX6kpqa5zhqjot+KMh5FpGtKKtb/AIZzUm7ITtN3DrP1oytFnnu9QXtDFrPHUb/0Qr3XkcRxWN/4jqtajfz9GKtG/wALpv08X0jVsUrHWjf4XTfp4vpGrYpVGDKR/tI+NQ9lR64VSyvjl5oBNLQtc/UyqM7X3w9aiuHclkcoB91kX/8AVf8AfSbRSTtcYMFxlkNK0HbrO9fpThg/KAIHudqE3Ftl99/jhJdDaGFuMspZGNqYeffT2kFgRctL9UHI5EgKVaU6AQ1VXWmnkp6KKj5pr2arrFroxIZXEbPGeP8AbWVWjGrFxnsz1Zds1+FGjGyikl8BN91lv+Uf1R/MXruVpu6I97R/MSR3JBL7sZTNqoyx8BqBLqm5aHBpDYr3cbubsOw9yctFuS2ldNI2oq2y6lOZebaHxOZckAzNcNdgAsS0hp6Q4FcsOzMPDZfM8XGU44tp1eQw1OnDJZC4gjWN8xbd1Eps0xxESNgtuEnZnqWt5FJNG+SyKrj1mVhJLpGxkU0xicI3Obd0ps1utq6wF72I2pnw7RmGaqjoZJTG4zOi1g3X1XtLmkAEi4Lm23bivdn2jOWH7vKKtZJPmrW+OxFLDQpSUociHiZKKRr5XtZG0ve42a1ou5x4ADarZxHkPjiAHu5znuvqMEDQTbaSecyaN5T5g+FUOB05ke8GQiz6hwGu/wD9cTdrW5bBmdpPDz8iO9YmSGHRjklc4B9fIWbDzERBds+HJmGnaCGg9oUom0gwjCBqxiJkgyLYm85MflSG5HeQqp0y5S6isvHCTBB8Vps9/wAtw9Qy7VBVSilsZTqTn4mXbW8ubL+BpHu65JA30NB9aIj5Zatwu2ijt+kcq40ewgSOBe4NHDirPwnAKfV8Y9zSvWp4KlGmp1m9eSPOrYtQdo6hUfLXI02mordbJT6i360+0fKbhle3mqkBt/gVLGuZ3PzDe3JRXSHRqFwOq8X68lWGKUDoXkHMbiNiwxGFhGOem7rzLw+JVXTZl3Y5yXUs45yil5kkXDSTLA7fkb6zAeILgOCqfH8HqKKXm6mMxna0+Mx4HwmPGThs+uyI0a0sqqF14JDq/Cjd0o3drd3aLFXRgWk9FjMBgmY3WIu+Bx6TTa3OQv4jiMxvC89wTPRhiJx0KIfNdctqbHPMHd9atdnI/EZtR1Y5jXk8w4wtcHb+bcdcWkFjlazhmN4Dp9wBn5e7zA/mJZEW8S+RSpew/wBR7F6Hxjge4+xXQeQBn5c7zA/mLk8gTPy53mB/MRlXUXeH0XwKZEkfAeRde6I/iDyZ+VXEeQSP8ud5gfzFw7kHjH/nO8wP5iMq6h3l/wCK+BT8laALMbb6r8EhV0v5Dox/5rvMD+YkVVyOxsF/djj/ALP/AO00ktjOpVlPcrXRv8Lpv08X0jVsUrL3+GWUtXT2mL/fEPwNX8Y3rK1CVRm0VTy0fhFB8mo9cCWaOnotSLlp/CKDsqPXAlejfit7lnLc2XgRAsUc3CcTdO6HnC5754NZxa13OEm4cAekwuIt2cV7NyosPum9FEfdTWtmHPP6QawsGt0OB3WVtYjgsFXHzdRE2Ru0X2tPFrhm09YUb+47hxN/DjqEgsPK26EzJogtZyrCQsc+hic9kRia4yO1m31ekxzWh0Z6Ls2kHpbcl6OV1/ugSGmBiFOabmzM5z3Aua7WdM5pc49HeL5uzubqfN5F8O41HnG/wI0cimG8ajzjf4FV0KxXuHcrXMsia2jA5jXZDaokDWxvOTHMtZ7g0NGu6+wmwJKI0EPu3GTWiLmoYnmqmDSXBpsbAEjNz5DkN9zbYrNi5FMMBBPPu6jKLHts0FO01DBSBtNSxMijZaV4aPGeco9cnNxGqXXJv0Wp3FYJxjFhCySeodq5XkO3VA8WJvGxts2uPYs7aV6Ry105kkJDRcRs3MbwHWd53+RSjla0iMk3uVh6EdjJ+c8i9jx1QfKTwVepjAltLStuDKbD4o2953JI11swvHOvtWkHGOrV2TJN6J2J1g2IRMsI2Nb1jae0nNTzCa/WG1Uph8rg6zQXHgp7gz6jV2NGWy+foK0dSdQ8qvSlCWjJJi2ItsQ6xHXa3pUDxyihluWHUd1XLT3bu5daQ1UrfHYbfGabjv4KPUcck8mpGTxJ3AbyVEs60HRpT8d7CKogcw2cPYewoUtQ6N7XxuLXtN2uBsQRvCUV3OMJjlGzZ7QeCRkLI9ODbWpf2gulLMSp3MmA51thK0GxO9ssfxSCLgjYR2KwdGsUc7WhmN5Y7dLZzjHeJKBuvYgjc5rhwWUtHMZfR1DJo/gnpDc5p8Zp7R6bFaDOJDm4qyI3awCS+90L7c63uFpLcY+tDKLIK4cEXSzh7QQb3zujHFSAW4IiQI9yIkKQxJMExYsMj3p8nKYcWORQUip8f/DKf5zD9I1aJKznjzvftP8AOYfpGrRhVIUyp+Ww+HoOyo9cCVaNu6ISTlu+/wBB2VHrgSnRrxW9gUS3NV4ETClKXxFN1MUviUkMVxlHtSZhR7SmhMMJyVc4nigbHNUu2eEm/wBLRaMfqsb+spvjlRzdPK/4sbyO5psqk0+l5vDZQPixx/8AJgP1q0SUtVTuke57jdznFzj1k3PrRSCCoAIIIIAU0tUWbE/UWOvA2qMJdRUckniMLuxdmEvJ2MKlKMtRzr8bc7I5pz0Iq4buZYMlN3axI1ZAM9XPxSBc+VRGZpBIORGRCKBVV6uWdrCVCLjYsHSakZWR+9I5Jnx3LpWi0YAF3M1j98PANUBY24PVn7VaNDygU7IG3B1tQXjYywa4ZEC9mgb+xQCBrXzucxuqxznFreAJOWXBctZLdMmDcItW0Q0q5OR3FecpnwPz5l2QO9kl+ieOet5VVtfhxY29thLT3KW8jE5Fa9m58DsutrmkejWWSZvGamrou/QOqIidA43MD3Q3JuS1tjGT2xlh71KyoBgM3N18zP8AMjhl7+lGfRE1T6+SRSOXFESFGvKTyFSyhJOUwYs7Ip8nKj+LnIpXKRVWOO9+03zmH6Rq0cVm3GT7+pvnEP0jVpIrRbCqcipuW37/AEHZUeuBKNG/FHck3LcfD0HZUeuBH6Nnot7As57msfAiX0ycIim2mKXxKUQxWxHtKTtKOaUyRr0wd7zn/Rv/AGSqq5RzfD5T1xn/AJt9qtrSKLWp5G8WuHlBCqbHGc/hkg2nmda3XHZxH/FaREUugggqEBBBBAAUi0WkqNWbmNW2p0tbcdxb+dt6lHV6CujDVuDPN9NBNXDJXXuTmd6KXpK8UVameVwSDqaPWcApFhsTWubci9+OfkUZac0+YM0F7fKlFqxzYlaXHHSKoAY4MHwjmfqCU8jo/wDkR+hk9QTRj0vRtxz8qknIlTE1c0m5kBb3ve23oY5QxYRWp3LLY+2JN+bt+lerEY7IKraSXXxV9jkyONnf0nn0PCs5hyCyZ1I9eUmkKNkck0hUlCWoco9i7sinupco/i7silcpFW4ufftN85h+katKlZoxQ+/qb5xD9I1aXK1jsKpuVHy4/f6DsqPXAjdGndFqJ5dD4ag7Kj1wLrRp3RHcs57msfATOnKcIimylTjCVJDFbCjmFJmFHNVEnlc27HDqVT4cdWWend8F5cAd7X5keUkK2JXZEKoNOPetUyo+D4r/AJJ2nu29xVJgVLpBhppqiSI7Gu6J4tObT5CE3Kz+UDBvdMLaiLpPjb0rfCjzNxxLTn2E8FWC0JAggggAIIIIACCCCAAnTDJtUEns9qbLL3XNrJPyIqQzqwoxCq5x3UNiuDkrw/3NQumfkZnGTPKzGAht/wDmewhVZotgbqyobELhnjSuHwWA5ntzsOshWZp/izYqdtLF0TIBGGj4MbRY27gAmwUUkooX8nEhnnlnP4yQvHZsZ/xDVbgOSr3k0w/m4QSNqnxcsmWjyRyTSuXb3JPK5Q2UI6gqP4u7Ip9qHKO4u7olIpFY4k739TfOIvpGrTZWYK4+/qb5xF9I1afK3jsTU3Kh5dvv9B2VHrgXWjXit7EXy7nw1B2VHrgXujT+i1Zz3NI+AmdKU4QJtpSnCEqSWK2lHApO0o1rk0I5lKhmnGF89C4Wzspk9NmIR3BCpCKU0UxkwSe5ZTax8E47vzU06a6LGEmeBt4SbvaPxRP7h3Hds4XkHKDo5mZGDPbkmnRrTDV8FUk/FDzn1WcFoncGiCrpjbqwce0Njm8JSFrHHPm9kbvkO+Aeo5dY2KDV1BLA7VlY6N3BwIv1g7x1jJWrJ6ksHuB+5t103DJD8EoyhxV8ew9xUipdLgB0mAnsC6o0Kc1eMjkqVK8dkmR5mDSn4J8iMdhOoLvNk5YhpW5/iDVHVko/U1Tnm7iSsZ04x53CHHn4tEczvGxuxd0NE+Z7Y4ml73GwA+2Q6zkE74JolPUWcRzUX+Y8EX+Q3a/uy4kKac7S4ZEQzxiLEmxlk7SNjch0RkNuZzWNjqSsKsNhhwqlJcQXnpSOHw3bmt36ovYdpOV1EcCEmIVvOPzvu3NAOTQmjFMSlrphfZezWbmq3eTzRwQMDiOkdpUydikieYPTiOMNGVgnLWSWEo66xbA8eUnkcjHuSaRykYlqHKPYu7Ip9nco7jL8j3ouUitKw+/6b5xF9I1ahKy1Uu9/0/ziL9tq1KV0Q2JqblPcvR8NQdlR64Fzoy7ohecv/wB9oOyo9cKJ0Zd0R2LOe5rDwE4pSnGIpqpXJwicoIYta5GtKTMcjWlMTDHFI6lqVXRUoTTERfGKUOBBF1UGlmjJa4vYO5XnWxXUUxeiuDkrTKRTOF47PTGzTlvY7Mf0UspNNYZW83UMFt7XAPZ22OwonHdHg4kgWKiFXhj2HZcK1ITTRN34Ph0+bBqXz8HLb0P1gFyNC6P/ADJv1oz6dVV9YjqXQnd8Z3lKokn3+EaJubpJTbOxkjaOsGzD60aytw+kzjZHrj4Wcr8uBfcN7rKu3SuO0k9pK8awnYLoAl+K6dSPuIhb85xue5Rfwk7973HeUroMFfIcxYKf6N4A2O2XfvUuQ7Hug+iYjs94u5WjQxWACa8Op7AJ8gasW7gK410XIsFBxUAcyFJ5XIyQpPKUhiWoco7jDuiU+1BUbxp+RQUiuZ3Xr6b5xF9I1aoKykT7/p/nEX0jVq0rphsRU3KZ/tBHwtB2VHrhSLRiXojsS3+0TE73jJbogzNJ4F3NEDvDXeRR7RaqyCzqGtPWBZVI/YnKFyYaKZOsMqzuSxyY5HNckTJEc1yLisKtZeOKJD10XJisEzsTPW0909OKSTsTuBCsSob7lGcQw3qVkVVNdM1XQX3KrlXKzqsKB3JAcHbwViVGG9SRPwrqTUgISzB232JyocKF9ik0eFdScaTDbIbAbcOwzqUpw+jsuqWjsneCGyhsQdTRWS1iJjC7DlLYrB2suS5F665LkgPXOSaV66kkSKomSbGJ6mRRrGpMinerm2qKY7VWBSLiiHROvX0/ziL6Rq1iVkfBmulxCnDRdxqIgAPltWuCuuOxlU8RBuWTBDVYZIWi74CKhvWGAh4/Uc89oCorRjEbEBatcARYi4ORB2HqWW+UDRh+F1rmgEQPJfTuzILb+IT8ZtwD3HeiSuiqUrOzLDwutuAnyCoVXYBjQIAupnR4iCuZ6G0oksjnSpsyj0NYlkdUErkWHpsq651NLanrRgqUXJsOJkXDnJGKhe8+ncDuQXSWSEI4yhcOeEXAQSUwKINIE5OIXGSq4CJtIEpigsjLhdB6TYBkbLJQ0pKJQhz4SCwtD14ZUiNSinVKVwF7pkVJOm91V1oiSrU3CwtmnSCoqElmrBxTXV14+32+3rBqIdW1WSg+keIZFL8VxYAHP7fb7cYTWVDpngNBcSbNABJJJsABvJWsI3LbUUTnkNwY1GJCYjoU7HSE7tZwLGN9Lnf6Fo9RDkt0UOHUTWSACeQ87NvsTk1l/wA1th2lyl66TlbuwJo0q0cgxCndBUNuDm1wtrRuGx7DuPrFwndBAjKmleitVhM2rKLxknmpm+JIB+y621p9IzXuGaQkbStS1dKyVhZKxr2OFnNe0Oae0HIqtNI+RWkmJfSyPpnHPV++Rbc7NJDm/rWHBRKCZtCrbRkJpNIAd6dIccHFNtVyM4lG7wT4JG/GDyw94cPVdeN5K8XG6Lzw9iy4TNeJBj6zGhxRoxocUwjkwxf4sPnh7F0OTPF/iw+eHsRwmGaHUfxjQ4rpuNjio+OTTF/iw+eHsQ+5pi/xYfPD2I4TFmh1JD/fY4r3++m8VHxya4v8WHzw9iH3NsX+LD54exLhsM0Oo/nGm8Vz/fLeKYfua4v8WHzw9iB5NMX+LD54exHDkGaHUfHY03iuTjbeKY/uZ4v8WHzw9i8PJji/CHzw9iOFIM0Oo9uxxvFcHG28UzHkwxf4sPnh7F59y7F+EXnh7E+EwzQ6jw7HG8fSiH443im08luL8IvPD2Lg8lOLcIvPD2JcJhmgLZMeHFJpceHFEHklxbhF50excHkixXhF54J8EOJAKqdIBxTFX4/fYn88jeKHaIfOj2KQ4LyEOuDV1QA3shaSe6R+Q/VKtUkS6q5FSa8k72sY1z3uNmtaCS4ncAMyVfHJXyYCj1aqsAdU2vHHkWw33k7DJ2ZDr2qa6M6I0lA21NC1riLOkPSkd2vOduoWHUnxaJWMZSbAgggmSBBBBAAQQQQAEEEEABBBBAAQQQQAEEEEABBBBAAQQQQAEEEEABBBBAAQQQQAEEEEABBBBAAQQQQB/9k="/>
          <p:cNvSpPr>
            <a:spLocks noChangeAspect="1" noChangeArrowheads="1"/>
          </p:cNvSpPr>
          <p:nvPr/>
        </p:nvSpPr>
        <p:spPr bwMode="auto">
          <a:xfrm>
            <a:off x="181937" y="-1990083"/>
            <a:ext cx="4277360" cy="415869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4306" tIns="52153" rIns="104306" bIns="52153" numCol="1" anchor="t" anchorCtr="0" compatLnSpc="1">
            <a:prstTxWarp prst="textNoShape">
              <a:avLst/>
            </a:prstTxWarp>
          </a:bodyPr>
          <a:lstStyle/>
          <a:p>
            <a:endParaRPr lang="en-GB"/>
          </a:p>
        </p:txBody>
      </p:sp>
      <p:sp>
        <p:nvSpPr>
          <p:cNvPr id="7" name="AutoShape 14" descr="data:image/jpeg;base64,/9j/4AAQSkZJRgABAQAAAQABAAD/2wCEAAkGBxQSEhUUEhQWFRQXFRcUFRYYFxgXGBcdFxcXGBcXFxcYHCggGBwlHBQVITEiJSkrLi4uFx8zODMsNygtLi0BCgoKDg0OGhAQGy8kHyQsLCwsLCwsLCwsLCwsLCwsLCwsLCwsLCwsLCwsLCwsLCwsLCwsLCwsLCwsLCwsLCwsLP/AABEIAOQA3QMBIgACEQEDEQH/xAAcAAAABwEBAAAAAAAAAAAAAAAAAwQFBgcIAgH/xABQEAABAwICBQYHCQ0IAgMAAAABAAIDBBEFIQYSMUFRBxMiYXGBIzKRk6Gx0RQkQlJydLPB8BczNENUYnOSssLS0+EIFRZTgoOi8URjJcPi/8QAGwEAAwEBAQEBAAAAAAAAAAAAAAECAwQFBgf/xAA3EQACAQIEAwUFBgcBAAAAAAAAAQIDEQQSITETQVEFFDJhwXFykaGxBiU0gbLRIiMkNVJi4RX/2gAMAwEAAhEDEQA/ALkQQQQSBBJMVxSGmjMlRI2Jg+E427gNrj1DNVhpBy0saS2ig5y2Qkmu1p6xG3pEdpaUm7FxhKWyLaQWep+U7EpHX54M22bHEwDtOuHH0pxodP8AEXWGu48TqR/w2vf1LGWIhEyxMu72z8y9EFTY06rQbGQjPO7WexM+k/KLXxOjLJy1rmnLUjOYdtF28CF61bs6rSoKu7OLs9PMzoV41pqC0v1L8QWaW8qmJ/lDicvxcX1MRkfKriQOc5PVqRj06i83P5Hf3Z9V8/2NJILObeVfEMvC5bzqMvt2+KjouVOvNvCn9Rn8KXE8h91n1RoZBZ9+6lX7Ocz+SzePk7s127lSrtnOXN7eKzZ+r9rpcVdA7pMv9BUCeVCuvYSbLfAZ37gi38qVfn4XZl4jNvUbI4q6C7rM0Egs7u5U8Q2c6du6Nn1jb3ImTlWxHdNa23oRm/dqp8TyDus+qNHILNT+VTEt1Qe+OLLs6HtRb+VXE/ykj/bi/gTz+QnQa5r5/saZQWYTyr4pn76Pm4v4Fz91bFfyo+bi/gVXM8i6r5moEFl8cquKflR83F/ApJgvLlUscBUwxTM3ll4n9ZvctPZYdqLiy9GX4gotopygUVfZsUmpKfxMlmv/ANOeq/Z8EnrspSmS1YCCCCBATDpppXDhtOZps3G4ijBs6R3AcAN53dtgX2R4aC5xAaASSdgAzJPcsn6f6UvxGsklJPNAlkDT8GMHo5cTtPWeoIGg7HNIqnEZTNUOubkMYPEjbe+qwbus7TYXRuCYGZXZ3yz9K60YoA6FruJd6Cp/obQN5x2XwPrC5cc3ToSmnsj6uhgUsGqvlf4hOFaLgACylFDgTGDxQnmGmARtl85hKkqqk5M+H+0TfEgvJ/UgeK4a0SuysL/UFD9P6XKmsN0279GrHxNvhHm2/wCoKHadD8G42lN77M4/t3L9JxVR/wDmxX+sfQ5+ydcTTXt/SyAMofzTnuG/Pej24WeHD2bt9z6E8sjyzzJIta9gNuW/jnwCUiFocb3vcE8BvHft+wXy7kz7GyQzU2GEvGqMhcbs89t75bR5UpZh1wcrnZbLqTxHGLDIgX2XzPXcnLYlMJ+Lbr3A3Gtl6OClyIchmGFZAnbmMhxzI6VupHnDAARq2y4Dq8u3/tO8YuLEgWPdszt/2jWMvnfbvIy37M7/AGCm5DkxjfhTc8hnYWJ4X379vHgk8mGC46NhxPHblnY93apEIRlsdtvwPffMLmVvC1yTbeOrqvnbyIuJNkYkwsZjV2G+05gdu7aktRhe02tYgXd6z5QpVOzaCb9LMb9+3ekVQwcAbZbSbE9R3ZhNSZaZFpqA3PoAz9G7+iRzU4GWR/7UinbbxcyT3AbN+3+qYcaktZoIzzcRv9m9awbbsKo1GLk0N7i0HiizZcILpSPMlO/I9K8QQTJO4pS0ggkEG4IyII2EHcVevJVyoc8WUlc+8hOrDOctc7o5Pztwdv2HPM0OumutmEh30szaiChHJHpWcQoRzrtaohPNyne4bY3ntbkTvLXKbpkED5bMZNNhcjWmzp3NgHY67n+VrC3/AFLMwV1/2kJT7ybc6p59xG4kc0AbcbE+UqlWIKirliaHN96t+U/9pTzQz76/5H7wUF0P/BGfKf8AtKc6Gnwr/kfvBc3an4OfsXofdx/tsfdXoTErlAFckr5bs52jI/NftHpUh7GRrFX+Ff27O4KJacG/uXK+Uoy3fe+O5SnFXeFf2j1BQ3T1+dMMx992bfxa/S8Uvu6Psj6GHY/4qn+f6WMzTncXBsAeG7Zb5PWjWOBs0EgbTkRew+3lTXG4WO3aN9hvvcjbu8qcaNzjmLauQ25nqG+327PmGfZtDgJC7gL8f63yzHcjGzbyb3AAFsjbjnf/AKSON9yL2NuFgMt54i49qNil4ZDbfbwt6ePFQzNxFjX31sta3cB1nyo4v9Ge/qyz/qkPOm1jfZcmxN943fYr0zC1hbZc92Xl2+VSRYchIRkeiNuYzzz27eKTzSiwvnttuvwSYSHLMkXsbdgvs7PQiHVGRNs+8DemJRFMrwLgDKwuT/TLhl1BJZpdhv8AJ6PDLaMxt+28tzxssLnbmb37NnlRMs53bM+Fz3n6ky0gud2VnHiRa23ibHqUZx8DnBbZq5eUp/ncRsI7b9e4br2uo/jZJeL59ELejuZ4pfyhtQQQXUeUBSelwaKalAg1pKi5c4Bti02F2OudXUIzBvckGwzIEflA1WWaQSDck7cyMhu2Jbhk00QcYZHMLtVptle7hbPcb711UqEpXsrpK/yvzsZVdtHYbLbkHBGStOuQTc62Zve+e2+9eTCxXK9HY3SvG5PuQ3GTBibYyehUMdE4btYDXYe27bf6ytKLHui0hbW0zmkgioisQbHx2rYZQQykf7SPjUPZUeuFUwxXP/aR8ah7Kj1wqmGFDKjuWLoh+Cs+U/8AaKnGhp8K/wCR+8FBdED71b8p/wC0pvoc7wj/AJH7wXH2o/6SfsXofewX3dH3V6EyXi5D14XL5bAu0ZH5p9pdKlP2P6kVxd3hnDrt6FCuUF2VNnb77641L8YkHPSbNvkyChPKDJcU9jlaX/61+pYqP3ZH3Yehz9k/iaf5/RkdYeFvqvfLLuCXRygElx4ZbNlwT6U1RzZ32+rr9COZUb7gZbLeS+87ivlmj7VND0yXLtFm53zFvJlvRzJNlztzy6tncbW3bOtM/uoDZmb7Tle1vJmF2KoDhc9EAW3ZXGWd9g7FOUTQ7tffMnK5vs3bdhvfcgHi4tfaTYnssfrRtDo5XTdKOknItYXYWNt2yWuLpf8A4HxQtA9yO6/CwDf+l6kcOXQwdSmuaGgSnYL5bb7e3hxRUkhJzJv9rfa31Jyr9EsRYLuo5tW2eoGyeiMuumCofqODXte1+3UeC1wz4EDPLgjI0VGUJbMWaxuBttYnu45elJ5JPGsRwd6chf7ZbEkfUZXJtc/bd9rLiWo9v28qLGlg2aUbBnxsNlt3Vv8AKmXE8zcnO2flS+WXicvX9d0iqW6wytw+11pDRmNeOaDSG5BeleLqPHOmHddOENPq+EvrMZnfO2ttDc9+89QTewgHMX6kpqa5zhqjot+KMh5FpGtKKtb/AIZzUm7ITtN3DrP1oytFnnu9QXtDFrPHUb/0Qr3XkcRxWN/4jqtajfz9GKtG/wALpv08X0jVsUrHWjf4XTfp4vpGrYpVGDKR/tI+NQ9lR64VSyvjl5oBNLQtc/UyqM7X3w9aiuHclkcoB91kX/8AVf8AfSbRSTtcYMFxlkNK0HbrO9fpThg/KAIHudqE3Ftl99/jhJdDaGFuMspZGNqYeffT2kFgRctL9UHI5EgKVaU6AQ1VXWmnkp6KKj5pr2arrFroxIZXEbPGeP8AbWVWjGrFxnsz1Zds1+FGjGyikl8BN91lv+Uf1R/MXruVpu6I97R/MSR3JBL7sZTNqoyx8BqBLqm5aHBpDYr3cbubsOw9yctFuS2ldNI2oq2y6lOZebaHxOZckAzNcNdgAsS0hp6Q4FcsOzMPDZfM8XGU44tp1eQw1OnDJZC4gjWN8xbd1Eps0xxESNgtuEnZnqWt5FJNG+SyKrj1mVhJLpGxkU0xicI3Obd0ps1utq6wF72I2pnw7RmGaqjoZJTG4zOi1g3X1XtLmkAEi4Lm23bivdn2jOWH7vKKtZJPmrW+OxFLDQpSUociHiZKKRr5XtZG0ve42a1ou5x4ADarZxHkPjiAHu5znuvqMEDQTbaSecyaN5T5g+FUOB05ke8GQiz6hwGu/wD9cTdrW5bBmdpPDz8iO9YmSGHRjklc4B9fIWbDzERBds+HJmGnaCGg9oUom0gwjCBqxiJkgyLYm85MflSG5HeQqp0y5S6isvHCTBB8Vps9/wAtw9Qy7VBVSilsZTqTn4mXbW8ubL+BpHu65JA30NB9aIj5Zatwu2ijt+kcq40ewgSOBe4NHDirPwnAKfV8Y9zSvWp4KlGmp1m9eSPOrYtQdo6hUfLXI02mordbJT6i360+0fKbhle3mqkBt/gVLGuZ3PzDe3JRXSHRqFwOq8X68lWGKUDoXkHMbiNiwxGFhGOem7rzLw+JVXTZl3Y5yXUs45yil5kkXDSTLA7fkb6zAeILgOCqfH8HqKKXm6mMxna0+Mx4HwmPGThs+uyI0a0sqqF14JDq/Cjd0o3drd3aLFXRgWk9FjMBgmY3WIu+Bx6TTa3OQv4jiMxvC89wTPRhiJx0KIfNdctqbHPMHd9atdnI/EZtR1Y5jXk8w4wtcHb+bcdcWkFjlazhmN4Dp9wBn5e7zA/mJZEW8S+RSpew/wBR7F6Hxjge4+xXQeQBn5c7zA/mLk8gTPy53mB/MRlXUXeH0XwKZEkfAeRde6I/iDyZ+VXEeQSP8ud5gfzFw7kHjH/nO8wP5iMq6h3l/wCK+BT8laALMbb6r8EhV0v5Dox/5rvMD+YkVVyOxsF/djj/ALP/AO00ktjOpVlPcrXRv8Lpv08X0jVsUrL3+GWUtXT2mL/fEPwNX8Y3rK1CVRm0VTy0fhFB8mo9cCWaOnotSLlp/CKDsqPXAlejfit7lnLc2XgRAsUc3CcTdO6HnC5754NZxa13OEm4cAekwuIt2cV7NyosPum9FEfdTWtmHPP6QawsGt0OB3WVtYjgsFXHzdRE2Ru0X2tPFrhm09YUb+47hxN/DjqEgsPK26EzJogtZyrCQsc+hic9kRia4yO1m31ekxzWh0Z6Ls2kHpbcl6OV1/ugSGmBiFOabmzM5z3Aua7WdM5pc49HeL5uzubqfN5F8O41HnG/wI0cimG8ajzjf4FV0KxXuHcrXMsia2jA5jXZDaokDWxvOTHMtZ7g0NGu6+wmwJKI0EPu3GTWiLmoYnmqmDSXBpsbAEjNz5DkN9zbYrNi5FMMBBPPu6jKLHts0FO01DBSBtNSxMijZaV4aPGeco9cnNxGqXXJv0Wp3FYJxjFhCySeodq5XkO3VA8WJvGxts2uPYs7aV6Ry105kkJDRcRs3MbwHWd53+RSjla0iMk3uVh6EdjJ+c8i9jx1QfKTwVepjAltLStuDKbD4o2953JI11swvHOvtWkHGOrV2TJN6J2J1g2IRMsI2Nb1jae0nNTzCa/WG1Uph8rg6zQXHgp7gz6jV2NGWy+foK0dSdQ8qvSlCWjJJi2ItsQ6xHXa3pUDxyihluWHUd1XLT3bu5daQ1UrfHYbfGabjv4KPUcck8mpGTxJ3AbyVEs60HRpT8d7CKogcw2cPYewoUtQ6N7XxuLXtN2uBsQRvCUV3OMJjlGzZ7QeCRkLI9ODbWpf2gulLMSp3MmA51thK0GxO9ssfxSCLgjYR2KwdGsUc7WhmN5Y7dLZzjHeJKBuvYgjc5rhwWUtHMZfR1DJo/gnpDc5p8Zp7R6bFaDOJDm4qyI3awCS+90L7c63uFpLcY+tDKLIK4cEXSzh7QQb3zujHFSAW4IiQI9yIkKQxJMExYsMj3p8nKYcWORQUip8f/DKf5zD9I1aJKznjzvftP8AOYfpGrRhVIUyp+Ww+HoOyo9cCVaNu6ISTlu+/wBB2VHrgSnRrxW9gUS3NV4ETClKXxFN1MUviUkMVxlHtSZhR7SmhMMJyVc4nigbHNUu2eEm/wBLRaMfqsb+spvjlRzdPK/4sbyO5psqk0+l5vDZQPixx/8AJgP1q0SUtVTuke57jdznFzj1k3PrRSCCoAIIIIAU0tUWbE/UWOvA2qMJdRUckniMLuxdmEvJ2MKlKMtRzr8bc7I5pz0Iq4buZYMlN3axI1ZAM9XPxSBc+VRGZpBIORGRCKBVV6uWdrCVCLjYsHSakZWR+9I5Jnx3LpWi0YAF3M1j98PANUBY24PVn7VaNDygU7IG3B1tQXjYywa4ZEC9mgb+xQCBrXzucxuqxznFreAJOWXBctZLdMmDcItW0Q0q5OR3FecpnwPz5l2QO9kl+ieOet5VVtfhxY29thLT3KW8jE5Fa9m58DsutrmkejWWSZvGamrou/QOqIidA43MD3Q3JuS1tjGT2xlh71KyoBgM3N18zP8AMjhl7+lGfRE1T6+SRSOXFESFGvKTyFSyhJOUwYs7Ip8nKj+LnIpXKRVWOO9+03zmH6Rq0cVm3GT7+pvnEP0jVpIrRbCqcipuW37/AEHZUeuBKNG/FHck3LcfD0HZUeuBH6Nnot7As57msfAiX0ycIim2mKXxKUQxWxHtKTtKOaUyRr0wd7zn/Rv/AGSqq5RzfD5T1xn/AJt9qtrSKLWp5G8WuHlBCqbHGc/hkg2nmda3XHZxH/FaREUugggqEBBBBAAUi0WkqNWbmNW2p0tbcdxb+dt6lHV6CujDVuDPN9NBNXDJXXuTmd6KXpK8UVameVwSDqaPWcApFhsTWubci9+OfkUZac0+YM0F7fKlFqxzYlaXHHSKoAY4MHwjmfqCU8jo/wDkR+hk9QTRj0vRtxz8qknIlTE1c0m5kBb3ve23oY5QxYRWp3LLY+2JN+bt+lerEY7IKraSXXxV9jkyONnf0nn0PCs5hyCyZ1I9eUmkKNkck0hUlCWoco9i7sinupco/i7silcpFW4ufftN85h+katKlZoxQ+/qb5xD9I1aXK1jsKpuVHy4/f6DsqPXAjdGndFqJ5dD4ag7Kj1wLrRp3RHcs57msfATOnKcIimylTjCVJDFbCjmFJmFHNVEnlc27HDqVT4cdWWend8F5cAd7X5keUkK2JXZEKoNOPetUyo+D4r/AJJ2nu29xVJgVLpBhppqiSI7Gu6J4tObT5CE3Kz+UDBvdMLaiLpPjb0rfCjzNxxLTn2E8FWC0JAggggAIIIIACCCCAAnTDJtUEns9qbLL3XNrJPyIqQzqwoxCq5x3UNiuDkrw/3NQumfkZnGTPKzGAht/wDmewhVZotgbqyobELhnjSuHwWA5ntzsOshWZp/izYqdtLF0TIBGGj4MbRY27gAmwUUkooX8nEhnnlnP4yQvHZsZ/xDVbgOSr3k0w/m4QSNqnxcsmWjyRyTSuXb3JPK5Q2UI6gqP4u7Ip9qHKO4u7olIpFY4k739TfOIvpGrTZWYK4+/qb5xF9I1afK3jsTU3Kh5dvv9B2VHrgXWjXit7EXy7nw1B2VHrgXujT+i1Zz3NI+AmdKU4QJtpSnCEqSWK2lHApO0o1rk0I5lKhmnGF89C4Wzspk9NmIR3BCpCKU0UxkwSe5ZTax8E47vzU06a6LGEmeBt4SbvaPxRP7h3Hds4XkHKDo5mZGDPbkmnRrTDV8FUk/FDzn1WcFoncGiCrpjbqwce0Njm8JSFrHHPm9kbvkO+Aeo5dY2KDV1BLA7VlY6N3BwIv1g7x1jJWrJ6ksHuB+5t103DJD8EoyhxV8ew9xUipdLgB0mAnsC6o0Kc1eMjkqVK8dkmR5mDSn4J8iMdhOoLvNk5YhpW5/iDVHVko/U1Tnm7iSsZ04x53CHHn4tEczvGxuxd0NE+Z7Y4ml73GwA+2Q6zkE74JolPUWcRzUX+Y8EX+Q3a/uy4kKac7S4ZEQzxiLEmxlk7SNjch0RkNuZzWNjqSsKsNhhwqlJcQXnpSOHw3bmt36ovYdpOV1EcCEmIVvOPzvu3NAOTQmjFMSlrphfZezWbmq3eTzRwQMDiOkdpUydikieYPTiOMNGVgnLWSWEo66xbA8eUnkcjHuSaRykYlqHKPYu7Ip9nco7jL8j3ouUitKw+/6b5xF9I1ahKy1Uu9/0/ziL9tq1KV0Q2JqblPcvR8NQdlR64Fzoy7ohecv/wB9oOyo9cKJ0Zd0R2LOe5rDwE4pSnGIpqpXJwicoIYta5GtKTMcjWlMTDHFI6lqVXRUoTTERfGKUOBBF1UGlmjJa4vYO5XnWxXUUxeiuDkrTKRTOF47PTGzTlvY7Mf0UspNNYZW83UMFt7XAPZ22OwonHdHg4kgWKiFXhj2HZcK1ITTRN34Ph0+bBqXz8HLb0P1gFyNC6P/ADJv1oz6dVV9YjqXQnd8Z3lKokn3+EaJubpJTbOxkjaOsGzD60aytw+kzjZHrj4Wcr8uBfcN7rKu3SuO0k9pK8awnYLoAl+K6dSPuIhb85xue5Rfwk7973HeUroMFfIcxYKf6N4A2O2XfvUuQ7Hug+iYjs94u5WjQxWACa8Op7AJ8gasW7gK410XIsFBxUAcyFJ5XIyQpPKUhiWoco7jDuiU+1BUbxp+RQUiuZ3Xr6b5xF9I1aoKykT7/p/nEX0jVq0rphsRU3KZ/tBHwtB2VHrhSLRiXojsS3+0TE73jJbogzNJ4F3NEDvDXeRR7RaqyCzqGtPWBZVI/YnKFyYaKZOsMqzuSxyY5HNckTJEc1yLisKtZeOKJD10XJisEzsTPW0909OKSTsTuBCsSob7lGcQw3qVkVVNdM1XQX3KrlXKzqsKB3JAcHbwViVGG9SRPwrqTUgISzB232JyocKF9ik0eFdScaTDbIbAbcOwzqUpw+jsuqWjsneCGyhsQdTRWS1iJjC7DlLYrB2suS5F665LkgPXOSaV66kkSKomSbGJ6mRRrGpMinerm2qKY7VWBSLiiHROvX0/ziL6Rq1iVkfBmulxCnDRdxqIgAPltWuCuuOxlU8RBuWTBDVYZIWi74CKhvWGAh4/Uc89oCorRjEbEBatcARYi4ORB2HqWW+UDRh+F1rmgEQPJfTuzILb+IT8ZtwD3HeiSuiqUrOzLDwutuAnyCoVXYBjQIAupnR4iCuZ6G0oksjnSpsyj0NYlkdUErkWHpsq651NLanrRgqUXJsOJkXDnJGKhe8+ncDuQXSWSEI4yhcOeEXAQSUwKINIE5OIXGSq4CJtIEpigsjLhdB6TYBkbLJQ0pKJQhz4SCwtD14ZUiNSinVKVwF7pkVJOm91V1oiSrU3CwtmnSCoqElmrBxTXV14+32+3rBqIdW1WSg+keIZFL8VxYAHP7fb7cYTWVDpngNBcSbNABJJJsABvJWsI3LbUUTnkNwY1GJCYjoU7HSE7tZwLGN9Lnf6Fo9RDkt0UOHUTWSACeQ87NvsTk1l/wA1th2lyl66TlbuwJo0q0cgxCndBUNuDm1wtrRuGx7DuPrFwndBAjKmleitVhM2rKLxknmpm+JIB+y621p9IzXuGaQkbStS1dKyVhZKxr2OFnNe0Oae0HIqtNI+RWkmJfSyPpnHPV++Rbc7NJDm/rWHBRKCZtCrbRkJpNIAd6dIccHFNtVyM4lG7wT4JG/GDyw94cPVdeN5K8XG6Lzw9iy4TNeJBj6zGhxRoxocUwjkwxf4sPnh7F0OTPF/iw+eHsRwmGaHUfxjQ4rpuNjio+OTTF/iw+eHsQ+5pi/xYfPD2I4TFmh1JD/fY4r3++m8VHxya4v8WHzw9iH3NsX+LD54exLhsM0Oo/nGm8Vz/fLeKYfua4v8WHzw9iB5NMX+LD54exHDkGaHUfHY03iuTjbeKY/uZ4v8WHzw9i8PJji/CHzw9iOFIM0Oo9uxxvFcHG28UzHkwxf4sPnh7F59y7F+EXnh7E+EwzQ6jw7HG8fSiH443im08luL8IvPD2Lg8lOLcIvPD2JcJhmgLZMeHFJpceHFEHklxbhF50excHkixXhF54J8EOJAKqdIBxTFX4/fYn88jeKHaIfOj2KQ4LyEOuDV1QA3shaSe6R+Q/VKtUkS6q5FSa8k72sY1z3uNmtaCS4ncAMyVfHJXyYCj1aqsAdU2vHHkWw33k7DJ2ZDr2qa6M6I0lA21NC1riLOkPSkd2vOduoWHUnxaJWMZSbAgggmSBBBBAAQQQQAEEEEABBBBAAQQQQAEEEEABBBBAAQQQQAEEEEABBBBAAQQQQAEEEEABBBBAAQQQQB/9k="/>
          <p:cNvSpPr>
            <a:spLocks noChangeAspect="1" noChangeArrowheads="1"/>
          </p:cNvSpPr>
          <p:nvPr/>
        </p:nvSpPr>
        <p:spPr bwMode="auto">
          <a:xfrm>
            <a:off x="360161" y="-1822054"/>
            <a:ext cx="4277360" cy="415869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4306" tIns="52153" rIns="104306" bIns="52153" numCol="1" anchor="t" anchorCtr="0" compatLnSpc="1">
            <a:prstTxWarp prst="textNoShape">
              <a:avLst/>
            </a:prstTxWarp>
          </a:bodyPr>
          <a:lstStyle/>
          <a:p>
            <a:endParaRPr lang="en-GB"/>
          </a:p>
        </p:txBody>
      </p:sp>
      <p:sp>
        <p:nvSpPr>
          <p:cNvPr id="8" name="Rectangle 7"/>
          <p:cNvSpPr/>
          <p:nvPr/>
        </p:nvSpPr>
        <p:spPr>
          <a:xfrm>
            <a:off x="181935" y="911995"/>
            <a:ext cx="3004131" cy="6481633"/>
          </a:xfrm>
          <a:prstGeom prst="rect">
            <a:avLst/>
          </a:prstGeom>
          <a:solidFill>
            <a:srgbClr val="FFFFFF">
              <a:alpha val="25098"/>
            </a:srgb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en-GB" sz="1200" b="1" u="sng" dirty="0">
              <a:solidFill>
                <a:schemeClr val="tx1"/>
              </a:solidFill>
            </a:endParaRPr>
          </a:p>
          <a:p>
            <a:pPr algn="ctr"/>
            <a:endParaRPr lang="en-GB" sz="1200" b="1" u="sng" dirty="0">
              <a:solidFill>
                <a:schemeClr val="tx1"/>
              </a:solidFill>
            </a:endParaRPr>
          </a:p>
          <a:p>
            <a:pPr algn="ctr"/>
            <a:endParaRPr lang="en-GB" sz="1200" b="1" u="sng" dirty="0">
              <a:solidFill>
                <a:schemeClr val="tx1"/>
              </a:solidFill>
            </a:endParaRPr>
          </a:p>
          <a:p>
            <a:pPr algn="ctr"/>
            <a:endParaRPr lang="en-GB" sz="1200" b="1" u="sng" dirty="0">
              <a:solidFill>
                <a:schemeClr val="tx1"/>
              </a:solidFill>
            </a:endParaRPr>
          </a:p>
          <a:p>
            <a:pPr algn="ctr"/>
            <a:endParaRPr lang="en-GB" sz="1200" b="1" u="sng" dirty="0">
              <a:solidFill>
                <a:schemeClr val="tx1"/>
              </a:solidFill>
            </a:endParaRPr>
          </a:p>
          <a:p>
            <a:pPr algn="ctr"/>
            <a:endParaRPr lang="en-GB" sz="1200" b="1" u="sng" dirty="0">
              <a:solidFill>
                <a:schemeClr val="tx1"/>
              </a:solidFill>
            </a:endParaRPr>
          </a:p>
          <a:p>
            <a:pPr algn="ctr"/>
            <a:endParaRPr lang="en-GB" sz="1200" b="1" u="sng" dirty="0">
              <a:solidFill>
                <a:schemeClr val="tx1"/>
              </a:solidFill>
            </a:endParaRPr>
          </a:p>
          <a:p>
            <a:pPr algn="ctr"/>
            <a:endParaRPr lang="en-GB" sz="1200" b="1" u="sng" dirty="0">
              <a:solidFill>
                <a:schemeClr val="tx1"/>
              </a:solidFill>
            </a:endParaRPr>
          </a:p>
          <a:p>
            <a:pPr algn="ctr"/>
            <a:endParaRPr lang="en-GB" sz="1200" b="1" u="sng" dirty="0">
              <a:solidFill>
                <a:schemeClr val="tx1"/>
              </a:solidFill>
            </a:endParaRPr>
          </a:p>
          <a:p>
            <a:pPr algn="ctr"/>
            <a:endParaRPr lang="en-GB" sz="1400" b="1" u="sng" dirty="0">
              <a:solidFill>
                <a:srgbClr val="424D1F"/>
              </a:solidFill>
            </a:endParaRPr>
          </a:p>
          <a:p>
            <a:pPr algn="ctr"/>
            <a:endParaRPr lang="en-GB" sz="1400" b="1" u="sng" dirty="0">
              <a:solidFill>
                <a:srgbClr val="424D1F"/>
              </a:solidFill>
            </a:endParaRPr>
          </a:p>
          <a:p>
            <a:pPr algn="ctr"/>
            <a:endParaRPr lang="en-GB" sz="1400" b="1" u="sng" dirty="0">
              <a:solidFill>
                <a:srgbClr val="424D1F"/>
              </a:solidFill>
            </a:endParaRPr>
          </a:p>
          <a:p>
            <a:pPr algn="ctr"/>
            <a:endParaRPr lang="en-GB" sz="1400" b="1" u="sng" dirty="0">
              <a:solidFill>
                <a:srgbClr val="424D1F"/>
              </a:solidFill>
            </a:endParaRPr>
          </a:p>
          <a:p>
            <a:pPr algn="ctr"/>
            <a:endParaRPr lang="en-GB" sz="1400" b="1" u="sng" dirty="0">
              <a:solidFill>
                <a:srgbClr val="424D1F"/>
              </a:solidFill>
            </a:endParaRPr>
          </a:p>
          <a:p>
            <a:pPr algn="ctr"/>
            <a:endParaRPr lang="en-GB" sz="1400" b="1" u="sng" dirty="0">
              <a:solidFill>
                <a:srgbClr val="424D1F"/>
              </a:solidFill>
            </a:endParaRPr>
          </a:p>
          <a:p>
            <a:pPr algn="ctr"/>
            <a:r>
              <a:rPr lang="en-GB" sz="1400" b="1" u="sng" dirty="0">
                <a:solidFill>
                  <a:srgbClr val="424D1F"/>
                </a:solidFill>
              </a:rPr>
              <a:t>Membership fees</a:t>
            </a:r>
            <a:endParaRPr lang="en-GB" sz="1400" dirty="0">
              <a:solidFill>
                <a:srgbClr val="424D1F"/>
              </a:solidFill>
            </a:endParaRPr>
          </a:p>
          <a:p>
            <a:pPr algn="ctr"/>
            <a:r>
              <a:rPr lang="en-GB" sz="1400" dirty="0">
                <a:solidFill>
                  <a:schemeClr val="tx1"/>
                </a:solidFill>
              </a:rPr>
              <a:t>The 2023 annual WI membership fee is £46, which covers the cost of 12 monthly meetings.  You will receive copies of the WI Life magazine, a WI Membership Booklet with money off vouchers, a Membership Card, and plenty of fun and friendship. Being a paying member also entitles you to vote!  </a:t>
            </a:r>
          </a:p>
          <a:p>
            <a:pPr algn="ctr"/>
            <a:r>
              <a:rPr lang="en-GB" sz="1400" dirty="0">
                <a:solidFill>
                  <a:schemeClr val="tx1"/>
                </a:solidFill>
              </a:rPr>
              <a:t>To join another WI you pay full price to your main group and a further £26.60 to any additional WI groups.</a:t>
            </a:r>
          </a:p>
          <a:p>
            <a:pPr algn="ctr"/>
            <a:endParaRPr lang="en-GB" sz="1600" dirty="0">
              <a:solidFill>
                <a:schemeClr val="tx1"/>
              </a:solidFill>
            </a:endParaRPr>
          </a:p>
        </p:txBody>
      </p:sp>
      <p:sp>
        <p:nvSpPr>
          <p:cNvPr id="21" name="TextBox 20"/>
          <p:cNvSpPr txBox="1"/>
          <p:nvPr/>
        </p:nvSpPr>
        <p:spPr>
          <a:xfrm>
            <a:off x="4117532" y="2978484"/>
            <a:ext cx="2537601" cy="4214142"/>
          </a:xfrm>
          <a:prstGeom prst="rect">
            <a:avLst/>
          </a:prstGeom>
          <a:noFill/>
        </p:spPr>
        <p:txBody>
          <a:bodyPr wrap="square" lIns="104306" tIns="52153" rIns="104306" bIns="52153" rtlCol="0">
            <a:spAutoFit/>
          </a:bodyPr>
          <a:lstStyle/>
          <a:p>
            <a:pPr algn="ctr"/>
            <a:r>
              <a:rPr lang="en-GB" sz="1400" dirty="0">
                <a:latin typeface="Calibri" panose="020F0502020204030204" pitchFamily="34" charset="0"/>
              </a:rPr>
              <a:t>If you have any queries or require further information about joining NASWI, please contact us via email </a:t>
            </a:r>
            <a:endParaRPr lang="en-GB" sz="800" dirty="0">
              <a:latin typeface="Calibri" panose="020F0502020204030204" pitchFamily="34" charset="0"/>
              <a:hlinkClick r:id="rId4"/>
            </a:endParaRPr>
          </a:p>
          <a:p>
            <a:pPr algn="ctr"/>
            <a:r>
              <a:rPr lang="en-GB" sz="1400" dirty="0">
                <a:latin typeface="Calibri" panose="020F0502020204030204" pitchFamily="34" charset="0"/>
                <a:hlinkClick r:id="rId4"/>
              </a:rPr>
              <a:t>norwichallsaints@gmail.com</a:t>
            </a:r>
            <a:endParaRPr lang="en-GB" sz="1400" dirty="0">
              <a:latin typeface="Calibri" panose="020F0502020204030204" pitchFamily="34" charset="0"/>
            </a:endParaRPr>
          </a:p>
          <a:p>
            <a:pPr algn="ctr"/>
            <a:endParaRPr lang="en-GB" sz="800" dirty="0">
              <a:latin typeface="Calibri" panose="020F0502020204030204" pitchFamily="34" charset="0"/>
            </a:endParaRPr>
          </a:p>
          <a:p>
            <a:pPr algn="ctr"/>
            <a:r>
              <a:rPr lang="en-GB" sz="1200" dirty="0">
                <a:latin typeface="Calibri" panose="020F0502020204030204" pitchFamily="34" charset="0"/>
              </a:rPr>
              <a:t>or via our website</a:t>
            </a:r>
          </a:p>
          <a:p>
            <a:pPr algn="ctr"/>
            <a:endParaRPr lang="en-GB" sz="900" dirty="0">
              <a:latin typeface="Calibri" panose="020F0502020204030204" pitchFamily="34" charset="0"/>
            </a:endParaRPr>
          </a:p>
          <a:p>
            <a:pPr algn="ctr"/>
            <a:r>
              <a:rPr lang="en-GB" sz="1400" b="1" dirty="0">
                <a:latin typeface="Calibri" panose="020F0502020204030204" pitchFamily="34" charset="0"/>
              </a:rPr>
              <a:t> </a:t>
            </a:r>
            <a:endParaRPr lang="en-GB" sz="1400" dirty="0">
              <a:latin typeface="Calibri" panose="020F0502020204030204" pitchFamily="34" charset="0"/>
            </a:endParaRPr>
          </a:p>
          <a:p>
            <a:pPr algn="ctr"/>
            <a:endParaRPr lang="en-GB" sz="1400" dirty="0">
              <a:latin typeface="Calibri" panose="020F0502020204030204" pitchFamily="34" charset="0"/>
            </a:endParaRPr>
          </a:p>
          <a:p>
            <a:pPr algn="ctr"/>
            <a:r>
              <a:rPr lang="en-GB" sz="1400" dirty="0">
                <a:latin typeface="Calibri" panose="020F0502020204030204" pitchFamily="34" charset="0"/>
              </a:rPr>
              <a:t>We meet on the second Thursday of the month for a prompt  7.30pm start until about 9.30pm</a:t>
            </a:r>
          </a:p>
          <a:p>
            <a:pPr algn="ctr"/>
            <a:r>
              <a:rPr lang="en-GB" sz="1400" dirty="0">
                <a:latin typeface="Calibri" panose="020F0502020204030204" pitchFamily="34" charset="0"/>
              </a:rPr>
              <a:t>at</a:t>
            </a:r>
          </a:p>
          <a:p>
            <a:pPr algn="ctr"/>
            <a:r>
              <a:rPr lang="en-GB" sz="1400" dirty="0">
                <a:latin typeface="Calibri" panose="020F0502020204030204" pitchFamily="34" charset="0"/>
              </a:rPr>
              <a:t>Norfolk Federation Office</a:t>
            </a:r>
          </a:p>
          <a:p>
            <a:pPr algn="ctr"/>
            <a:r>
              <a:rPr lang="en-GB" sz="1400" dirty="0">
                <a:latin typeface="Calibri" panose="020F0502020204030204" pitchFamily="34" charset="0"/>
              </a:rPr>
              <a:t>Evelyn Suffield House</a:t>
            </a:r>
          </a:p>
          <a:p>
            <a:pPr algn="ctr"/>
            <a:r>
              <a:rPr lang="en-GB" sz="1400" dirty="0">
                <a:latin typeface="Calibri" panose="020F0502020204030204" pitchFamily="34" charset="0"/>
              </a:rPr>
              <a:t>45 All Saints Green</a:t>
            </a:r>
          </a:p>
          <a:p>
            <a:pPr algn="ctr"/>
            <a:r>
              <a:rPr lang="en-GB" sz="1400" dirty="0">
                <a:latin typeface="Calibri" panose="020F0502020204030204" pitchFamily="34" charset="0"/>
              </a:rPr>
              <a:t>Norwich  NR1 3LY             </a:t>
            </a:r>
          </a:p>
          <a:p>
            <a:pPr algn="ctr"/>
            <a:r>
              <a:rPr lang="en-GB" sz="1400" dirty="0">
                <a:latin typeface="Calibri" panose="020F0502020204030204" pitchFamily="34" charset="0"/>
              </a:rPr>
              <a:t>01603 624580</a:t>
            </a:r>
          </a:p>
        </p:txBody>
      </p:sp>
      <p:sp>
        <p:nvSpPr>
          <p:cNvPr id="33" name="TextBox 32"/>
          <p:cNvSpPr txBox="1"/>
          <p:nvPr/>
        </p:nvSpPr>
        <p:spPr>
          <a:xfrm>
            <a:off x="3903824" y="4423988"/>
            <a:ext cx="3223060" cy="320768"/>
          </a:xfrm>
          <a:prstGeom prst="rect">
            <a:avLst/>
          </a:prstGeom>
          <a:noFill/>
        </p:spPr>
        <p:txBody>
          <a:bodyPr wrap="square" lIns="104306" tIns="52153" rIns="104306" bIns="52153" rtlCol="0">
            <a:spAutoFit/>
          </a:bodyPr>
          <a:lstStyle/>
          <a:p>
            <a:pPr algn="ctr"/>
            <a:r>
              <a:rPr lang="en-GB" sz="1400" b="1" dirty="0">
                <a:solidFill>
                  <a:schemeClr val="accent3">
                    <a:lumMod val="50000"/>
                  </a:schemeClr>
                </a:solidFill>
                <a:latin typeface="Candara" panose="020E0502030303020204" pitchFamily="34" charset="0"/>
              </a:rPr>
              <a:t>http://norwichallsaintswi.weebly.com</a:t>
            </a:r>
          </a:p>
        </p:txBody>
      </p:sp>
      <p:sp>
        <p:nvSpPr>
          <p:cNvPr id="11" name="TextBox 10"/>
          <p:cNvSpPr txBox="1"/>
          <p:nvPr/>
        </p:nvSpPr>
        <p:spPr>
          <a:xfrm>
            <a:off x="-120792" y="1103337"/>
            <a:ext cx="1852535" cy="523220"/>
          </a:xfrm>
          <a:prstGeom prst="rect">
            <a:avLst/>
          </a:prstGeom>
          <a:noFill/>
        </p:spPr>
        <p:txBody>
          <a:bodyPr wrap="square" rtlCol="0">
            <a:spAutoFit/>
          </a:bodyPr>
          <a:lstStyle/>
          <a:p>
            <a:pPr algn="ctr"/>
            <a:r>
              <a:rPr lang="en-GB" sz="1400" b="1" dirty="0"/>
              <a:t>Follow us on </a:t>
            </a:r>
          </a:p>
          <a:p>
            <a:pPr algn="ctr"/>
            <a:r>
              <a:rPr lang="en-GB" sz="1400" b="1" dirty="0"/>
              <a:t>social media!</a:t>
            </a:r>
          </a:p>
        </p:txBody>
      </p:sp>
      <p:sp>
        <p:nvSpPr>
          <p:cNvPr id="30" name="TextBox 29"/>
          <p:cNvSpPr txBox="1"/>
          <p:nvPr/>
        </p:nvSpPr>
        <p:spPr>
          <a:xfrm>
            <a:off x="7460414" y="2617421"/>
            <a:ext cx="2980117" cy="3383145"/>
          </a:xfrm>
          <a:prstGeom prst="rect">
            <a:avLst/>
          </a:prstGeom>
          <a:noFill/>
        </p:spPr>
        <p:txBody>
          <a:bodyPr wrap="square" lIns="104306" tIns="52153" rIns="104306" bIns="52153" rtlCol="0">
            <a:spAutoFit/>
          </a:bodyPr>
          <a:lstStyle/>
          <a:p>
            <a:pPr algn="ctr"/>
            <a:r>
              <a:rPr lang="en-GB" sz="1800" b="1" dirty="0">
                <a:latin typeface="Calibri" panose="020F0502020204030204" pitchFamily="34" charset="0"/>
              </a:rPr>
              <a:t>Welcome to </a:t>
            </a:r>
          </a:p>
          <a:p>
            <a:pPr algn="ctr"/>
            <a:r>
              <a:rPr lang="en-GB" sz="1800" b="1" dirty="0">
                <a:latin typeface="Calibri" panose="020F0502020204030204" pitchFamily="34" charset="0"/>
              </a:rPr>
              <a:t>Norwich All Saints WI</a:t>
            </a:r>
          </a:p>
          <a:p>
            <a:pPr algn="ctr"/>
            <a:endParaRPr lang="en-GB" sz="1200" dirty="0">
              <a:latin typeface="+mj-lt"/>
            </a:endParaRPr>
          </a:p>
          <a:p>
            <a:pPr algn="ctr"/>
            <a:r>
              <a:rPr lang="en-GB" sz="1600" dirty="0">
                <a:solidFill>
                  <a:srgbClr val="768937"/>
                </a:solidFill>
              </a:rPr>
              <a:t>Charity Number 227411.</a:t>
            </a:r>
            <a:endParaRPr lang="en-GB" sz="1600" b="1" u="sng" dirty="0">
              <a:solidFill>
                <a:srgbClr val="768937"/>
              </a:solidFill>
            </a:endParaRPr>
          </a:p>
          <a:p>
            <a:pPr algn="ctr"/>
            <a:endParaRPr lang="en-GB" sz="900" dirty="0">
              <a:latin typeface="+mj-lt"/>
            </a:endParaRPr>
          </a:p>
          <a:p>
            <a:pPr algn="ctr"/>
            <a:r>
              <a:rPr lang="en-GB" sz="1400" dirty="0">
                <a:latin typeface="+mj-lt"/>
              </a:rPr>
              <a:t>The Women's Institute was formed in 1915 to revitalise rural communities and encourage women to become more involved in producing food during the First World War. Since then the organisation's aims have broadened and the WI is now the largest voluntary women's organisation in the UK, celebrating 100 years in 2015.</a:t>
            </a:r>
          </a:p>
        </p:txBody>
      </p:sp>
      <p:pic>
        <p:nvPicPr>
          <p:cNvPr id="31" name="Picture 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100189"/>
            <a:ext cx="5184576" cy="767234"/>
          </a:xfrm>
          <a:prstGeom prst="rect">
            <a:avLst/>
          </a:prstGeom>
        </p:spPr>
      </p:pic>
      <p:pic>
        <p:nvPicPr>
          <p:cNvPr id="32" name="Picture 3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5167447" y="87978"/>
            <a:ext cx="5519674" cy="723003"/>
          </a:xfrm>
          <a:prstGeom prst="rect">
            <a:avLst/>
          </a:prstGeom>
        </p:spPr>
      </p:pic>
      <p:sp>
        <p:nvSpPr>
          <p:cNvPr id="10" name="TextBox 9"/>
          <p:cNvSpPr txBox="1"/>
          <p:nvPr/>
        </p:nvSpPr>
        <p:spPr>
          <a:xfrm>
            <a:off x="1665135" y="1925911"/>
            <a:ext cx="1520931" cy="307777"/>
          </a:xfrm>
          <a:prstGeom prst="rect">
            <a:avLst/>
          </a:prstGeom>
          <a:noFill/>
        </p:spPr>
        <p:txBody>
          <a:bodyPr wrap="square" rtlCol="0">
            <a:spAutoFit/>
          </a:bodyPr>
          <a:lstStyle/>
          <a:p>
            <a:r>
              <a:rPr lang="en-GB" sz="1400" dirty="0"/>
              <a:t>@NchAllSaintsWI</a:t>
            </a:r>
          </a:p>
        </p:txBody>
      </p:sp>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5005" y="2677012"/>
            <a:ext cx="466757" cy="620449"/>
          </a:xfrm>
          <a:prstGeom prst="rect">
            <a:avLst/>
          </a:prstGeom>
        </p:spPr>
      </p:pic>
      <p:pic>
        <p:nvPicPr>
          <p:cNvPr id="14" name="Picture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716398" y="1335880"/>
            <a:ext cx="1041540" cy="520770"/>
          </a:xfrm>
          <a:prstGeom prst="rect">
            <a:avLst/>
          </a:prstGeom>
        </p:spPr>
      </p:pic>
      <p:pic>
        <p:nvPicPr>
          <p:cNvPr id="24" name="Picture 23"/>
          <p:cNvPicPr/>
          <p:nvPr/>
        </p:nvPicPr>
        <p:blipFill>
          <a:blip r:embed="rId9">
            <a:extLst>
              <a:ext uri="{28A0092B-C50C-407E-A947-70E740481C1C}">
                <a14:useLocalDpi xmlns:a14="http://schemas.microsoft.com/office/drawing/2010/main" val="0"/>
              </a:ext>
            </a:extLst>
          </a:blip>
          <a:stretch>
            <a:fillRect/>
          </a:stretch>
        </p:blipFill>
        <p:spPr>
          <a:xfrm>
            <a:off x="7646956" y="970257"/>
            <a:ext cx="2660090" cy="1559689"/>
          </a:xfrm>
          <a:prstGeom prst="rect">
            <a:avLst/>
          </a:prstGeom>
        </p:spPr>
      </p:pic>
      <p:sp>
        <p:nvSpPr>
          <p:cNvPr id="17" name="Rectangle: Rounded Corners 16">
            <a:extLst>
              <a:ext uri="{FF2B5EF4-FFF2-40B4-BE49-F238E27FC236}">
                <a16:creationId xmlns:a16="http://schemas.microsoft.com/office/drawing/2014/main" id="{19FF010E-EC0D-452A-B2BC-58E85032176C}"/>
              </a:ext>
            </a:extLst>
          </p:cNvPr>
          <p:cNvSpPr/>
          <p:nvPr/>
        </p:nvSpPr>
        <p:spPr>
          <a:xfrm>
            <a:off x="3949320" y="970899"/>
            <a:ext cx="2880918" cy="1964948"/>
          </a:xfrm>
          <a:prstGeom prst="roundRect">
            <a:avLst/>
          </a:prstGeom>
          <a:solidFill>
            <a:schemeClr val="bg1"/>
          </a:solidFill>
          <a:ln>
            <a:solidFill>
              <a:srgbClr val="7689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schemeClr val="tx1"/>
              </a:solidFill>
            </a:endParaRPr>
          </a:p>
          <a:p>
            <a:pPr algn="ctr"/>
            <a:endParaRPr lang="en-GB" sz="800" dirty="0">
              <a:solidFill>
                <a:schemeClr val="tx1"/>
              </a:solidFill>
            </a:endParaRPr>
          </a:p>
          <a:p>
            <a:pPr algn="ctr"/>
            <a:r>
              <a:rPr lang="en-GB" sz="1800" dirty="0">
                <a:solidFill>
                  <a:schemeClr val="tx1"/>
                </a:solidFill>
              </a:rPr>
              <a:t>Other activities:</a:t>
            </a:r>
          </a:p>
          <a:p>
            <a:pPr algn="ctr"/>
            <a:endParaRPr lang="en-GB" sz="1000" dirty="0">
              <a:solidFill>
                <a:schemeClr val="tx1"/>
              </a:solidFill>
            </a:endParaRPr>
          </a:p>
          <a:p>
            <a:pPr marL="285750" indent="-285750">
              <a:buFont typeface="Arial" panose="020B0604020202020204" pitchFamily="34" charset="0"/>
              <a:buChar char="•"/>
            </a:pPr>
            <a:r>
              <a:rPr lang="en-GB" sz="1400" dirty="0">
                <a:solidFill>
                  <a:schemeClr val="tx1"/>
                </a:solidFill>
              </a:rPr>
              <a:t>Saturday Craft – monthly meetings will continue. Bring your own project or join in with some themes we plan.</a:t>
            </a:r>
            <a:endParaRPr lang="en-GB" sz="800" dirty="0">
              <a:solidFill>
                <a:schemeClr val="tx1"/>
              </a:solidFill>
            </a:endParaRPr>
          </a:p>
          <a:p>
            <a:pPr marL="285750" indent="-285750">
              <a:buFont typeface="Arial" panose="020B0604020202020204" pitchFamily="34" charset="0"/>
              <a:buChar char="•"/>
            </a:pPr>
            <a:r>
              <a:rPr lang="en-GB" sz="1400" dirty="0">
                <a:solidFill>
                  <a:schemeClr val="tx1"/>
                </a:solidFill>
              </a:rPr>
              <a:t>We support the Magdelene Group and collect Pennies for Friendship at our meetings.</a:t>
            </a:r>
          </a:p>
          <a:p>
            <a:pPr marL="285750" indent="-285750">
              <a:buFont typeface="Arial" panose="020B0604020202020204" pitchFamily="34" charset="0"/>
              <a:buChar char="•"/>
            </a:pPr>
            <a:endParaRPr lang="en-GB" sz="1400" dirty="0">
              <a:solidFill>
                <a:schemeClr val="tx1"/>
              </a:solidFill>
            </a:endParaRPr>
          </a:p>
          <a:p>
            <a:pPr algn="ctr"/>
            <a:endParaRPr lang="en-GB" sz="1800" dirty="0">
              <a:solidFill>
                <a:schemeClr val="tx1"/>
              </a:solidFill>
            </a:endParaRPr>
          </a:p>
        </p:txBody>
      </p:sp>
      <p:sp>
        <p:nvSpPr>
          <p:cNvPr id="9" name="TextBox 8">
            <a:extLst>
              <a:ext uri="{FF2B5EF4-FFF2-40B4-BE49-F238E27FC236}">
                <a16:creationId xmlns:a16="http://schemas.microsoft.com/office/drawing/2014/main" id="{418E3D78-A628-4760-9575-C75632D4C916}"/>
              </a:ext>
            </a:extLst>
          </p:cNvPr>
          <p:cNvSpPr txBox="1"/>
          <p:nvPr/>
        </p:nvSpPr>
        <p:spPr>
          <a:xfrm>
            <a:off x="1120899" y="2781398"/>
            <a:ext cx="1646859" cy="430887"/>
          </a:xfrm>
          <a:prstGeom prst="rect">
            <a:avLst/>
          </a:prstGeom>
          <a:noFill/>
        </p:spPr>
        <p:txBody>
          <a:bodyPr wrap="square" rtlCol="0">
            <a:spAutoFit/>
          </a:bodyPr>
          <a:lstStyle/>
          <a:p>
            <a:pPr algn="ctr"/>
            <a:r>
              <a:rPr lang="en-GB" sz="1100" b="1" u="sng" dirty="0"/>
              <a:t>www.facebook.com/NorwichAllSaintsWI</a:t>
            </a:r>
          </a:p>
        </p:txBody>
      </p:sp>
      <p:sp>
        <p:nvSpPr>
          <p:cNvPr id="15" name="TextBox 14">
            <a:extLst>
              <a:ext uri="{FF2B5EF4-FFF2-40B4-BE49-F238E27FC236}">
                <a16:creationId xmlns:a16="http://schemas.microsoft.com/office/drawing/2014/main" id="{00C3E973-5745-1A47-B583-15053DE08819}"/>
              </a:ext>
            </a:extLst>
          </p:cNvPr>
          <p:cNvSpPr txBox="1"/>
          <p:nvPr/>
        </p:nvSpPr>
        <p:spPr>
          <a:xfrm>
            <a:off x="192540" y="1883296"/>
            <a:ext cx="1828800" cy="738664"/>
          </a:xfrm>
          <a:prstGeom prst="rect">
            <a:avLst/>
          </a:prstGeom>
          <a:noFill/>
        </p:spPr>
        <p:txBody>
          <a:bodyPr wrap="square" rtlCol="0">
            <a:spAutoFit/>
          </a:bodyPr>
          <a:lstStyle/>
          <a:p>
            <a:pPr algn="l"/>
            <a:r>
              <a:rPr lang="en-GB" dirty="0"/>
              <a:t>Norwich All Saints Wi </a:t>
            </a:r>
            <a:endParaRPr lang="en-US" dirty="0"/>
          </a:p>
        </p:txBody>
      </p:sp>
    </p:spTree>
    <p:extLst>
      <p:ext uri="{BB962C8B-B14F-4D97-AF65-F5344CB8AC3E}">
        <p14:creationId xmlns:p14="http://schemas.microsoft.com/office/powerpoint/2010/main" val="778629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3544</TotalTime>
  <Words>696</Words>
  <Application>Microsoft Office PowerPoint</Application>
  <PresentationFormat>Custom</PresentationFormat>
  <Paragraphs>78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Polly</dc:creator>
  <cp:lastModifiedBy>Kathy Riviere</cp:lastModifiedBy>
  <cp:revision>133</cp:revision>
  <cp:lastPrinted>2022-12-05T18:51:49Z</cp:lastPrinted>
  <dcterms:created xsi:type="dcterms:W3CDTF">2015-10-06T12:44:38Z</dcterms:created>
  <dcterms:modified xsi:type="dcterms:W3CDTF">2023-01-01T09:40:05Z</dcterms:modified>
</cp:coreProperties>
</file>